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Default Extension="jpg" ContentType="image/jpg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18288000" cy="10287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/Relationships>
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177436" y="202403"/>
            <a:ext cx="1870386" cy="1636090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268946" y="202403"/>
            <a:ext cx="4256942" cy="1720113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3358020" y="1902036"/>
            <a:ext cx="11571946" cy="6482929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763373" y="0"/>
            <a:ext cx="4084712" cy="4115617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842342" y="3995162"/>
            <a:ext cx="8305800" cy="14884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9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9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9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082323" y="3340901"/>
            <a:ext cx="12123353" cy="2921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66293" y="2323103"/>
            <a:ext cx="16786860" cy="5969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7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3" Type="http://schemas.openxmlformats.org/officeDocument/2006/relationships/image" Target="../media/image9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9600" spc="-30" b="0">
                <a:solidFill>
                  <a:srgbClr val="009CFF"/>
                </a:solidFill>
                <a:latin typeface="Arial MT"/>
                <a:cs typeface="Arial MT"/>
              </a:rPr>
              <a:t>HackOrbit</a:t>
            </a:r>
            <a:r>
              <a:rPr dirty="0" sz="9600" spc="-1425" b="0">
                <a:solidFill>
                  <a:srgbClr val="009CFF"/>
                </a:solidFill>
                <a:latin typeface="Arial MT"/>
                <a:cs typeface="Arial MT"/>
              </a:rPr>
              <a:t> </a:t>
            </a:r>
            <a:r>
              <a:rPr dirty="0" sz="9600" spc="-20" b="0">
                <a:solidFill>
                  <a:srgbClr val="009CFF"/>
                </a:solidFill>
                <a:latin typeface="Arial MT"/>
                <a:cs typeface="Arial MT"/>
              </a:rPr>
              <a:t>2025</a:t>
            </a:r>
            <a:endParaRPr sz="9600">
              <a:latin typeface="Arial MT"/>
              <a:cs typeface="Arial MT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6265691" y="6531151"/>
            <a:ext cx="5459095" cy="787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000" spc="-70" b="1">
                <a:solidFill>
                  <a:srgbClr val="D9D9D9"/>
                </a:solidFill>
                <a:latin typeface="Arial"/>
                <a:cs typeface="Arial"/>
              </a:rPr>
              <a:t>CODEKSHATRIYA</a:t>
            </a:r>
            <a:endParaRPr sz="5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44940" y="2407589"/>
            <a:ext cx="9767134" cy="547182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53978" y="497716"/>
            <a:ext cx="12665075" cy="985519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34665" algn="l"/>
                <a:tab pos="3790950" algn="l"/>
              </a:tabLst>
            </a:pPr>
            <a:r>
              <a:rPr dirty="0" sz="6300" spc="-10" b="0">
                <a:latin typeface="Arial MT"/>
                <a:cs typeface="Arial MT"/>
              </a:rPr>
              <a:t>THEME</a:t>
            </a:r>
            <a:r>
              <a:rPr dirty="0" sz="6300" b="0">
                <a:latin typeface="Arial MT"/>
                <a:cs typeface="Arial MT"/>
              </a:rPr>
              <a:t>	</a:t>
            </a:r>
            <a:r>
              <a:rPr dirty="0" sz="6300" spc="-50" b="0">
                <a:latin typeface="Arial MT"/>
                <a:cs typeface="Arial MT"/>
              </a:rPr>
              <a:t>&amp;</a:t>
            </a:r>
            <a:r>
              <a:rPr dirty="0" sz="6300" b="0">
                <a:latin typeface="Arial MT"/>
                <a:cs typeface="Arial MT"/>
              </a:rPr>
              <a:t>	PROBLEM</a:t>
            </a:r>
            <a:r>
              <a:rPr dirty="0" sz="6300" spc="-30" b="0">
                <a:latin typeface="Arial MT"/>
                <a:cs typeface="Arial MT"/>
              </a:rPr>
              <a:t> </a:t>
            </a:r>
            <a:r>
              <a:rPr dirty="0" sz="6300" spc="-95" b="0">
                <a:latin typeface="Arial MT"/>
                <a:cs typeface="Arial MT"/>
              </a:rPr>
              <a:t>STATEMENT</a:t>
            </a:r>
            <a:endParaRPr sz="6300">
              <a:latin typeface="Arial MT"/>
              <a:cs typeface="Arial MT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1138099" y="1843459"/>
            <a:ext cx="15977235" cy="7553959"/>
          </a:xfrm>
          <a:prstGeom prst="rect">
            <a:avLst/>
          </a:prstGeom>
        </p:spPr>
        <p:txBody>
          <a:bodyPr wrap="square" lIns="0" tIns="774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610"/>
              </a:spcBef>
              <a:tabLst>
                <a:tab pos="1879600" algn="l"/>
              </a:tabLst>
            </a:pPr>
            <a:r>
              <a:rPr dirty="0" sz="4200" spc="-10" b="1">
                <a:solidFill>
                  <a:srgbClr val="D9D9D9"/>
                </a:solidFill>
                <a:latin typeface="Arial"/>
                <a:cs typeface="Arial"/>
              </a:rPr>
              <a:t>Theme</a:t>
            </a:r>
            <a:r>
              <a:rPr dirty="0" sz="4200" b="1">
                <a:solidFill>
                  <a:srgbClr val="D9D9D9"/>
                </a:solidFill>
                <a:latin typeface="Arial"/>
                <a:cs typeface="Arial"/>
              </a:rPr>
              <a:t>	</a:t>
            </a:r>
            <a:r>
              <a:rPr dirty="0" sz="4200" spc="-50" b="1">
                <a:solidFill>
                  <a:srgbClr val="D9D9D9"/>
                </a:solidFill>
                <a:latin typeface="Arial"/>
                <a:cs typeface="Arial"/>
              </a:rPr>
              <a:t>:</a:t>
            </a:r>
            <a:endParaRPr sz="4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09"/>
              </a:spcBef>
              <a:tabLst>
                <a:tab pos="2562860" algn="l"/>
                <a:tab pos="3601085" algn="l"/>
                <a:tab pos="6832600" algn="l"/>
                <a:tab pos="11427460" algn="l"/>
              </a:tabLst>
            </a:pPr>
            <a:r>
              <a:rPr dirty="0" sz="4200" spc="-10">
                <a:solidFill>
                  <a:srgbClr val="D9D9D9"/>
                </a:solidFill>
                <a:latin typeface="Arial MT"/>
                <a:cs typeface="Arial MT"/>
              </a:rPr>
              <a:t>Integrated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</a:t>
            </a:r>
            <a:r>
              <a:rPr dirty="0" sz="4200" spc="-25">
                <a:solidFill>
                  <a:srgbClr val="D9D9D9"/>
                </a:solidFill>
                <a:latin typeface="Arial MT"/>
                <a:cs typeface="Arial MT"/>
              </a:rPr>
              <a:t>and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</a:t>
            </a:r>
            <a:r>
              <a:rPr dirty="0" sz="4200" spc="-10">
                <a:solidFill>
                  <a:srgbClr val="D9D9D9"/>
                </a:solidFill>
                <a:latin typeface="Arial MT"/>
                <a:cs typeface="Arial MT"/>
              </a:rPr>
              <a:t>Personalized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Holistic</a:t>
            </a:r>
            <a:r>
              <a:rPr dirty="0" sz="4200" spc="-95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10">
                <a:solidFill>
                  <a:srgbClr val="D9D9D9"/>
                </a:solidFill>
                <a:latin typeface="Arial MT"/>
                <a:cs typeface="Arial MT"/>
              </a:rPr>
              <a:t>Healthcare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for</a:t>
            </a:r>
            <a:r>
              <a:rPr dirty="0" sz="4200" spc="-275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25">
                <a:solidFill>
                  <a:srgbClr val="D9D9D9"/>
                </a:solidFill>
                <a:latin typeface="Arial MT"/>
                <a:cs typeface="Arial MT"/>
              </a:rPr>
              <a:t>All</a:t>
            </a:r>
            <a:endParaRPr sz="42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4280"/>
              </a:spcBef>
              <a:tabLst>
                <a:tab pos="2294255" algn="l"/>
              </a:tabLst>
            </a:pPr>
            <a:r>
              <a:rPr dirty="0" sz="4200" spc="-10" b="1">
                <a:solidFill>
                  <a:srgbClr val="D9D9D9"/>
                </a:solidFill>
                <a:latin typeface="Arial"/>
                <a:cs typeface="Arial"/>
              </a:rPr>
              <a:t>Problem</a:t>
            </a:r>
            <a:r>
              <a:rPr dirty="0" sz="4200" b="1">
                <a:solidFill>
                  <a:srgbClr val="D9D9D9"/>
                </a:solidFill>
                <a:latin typeface="Arial"/>
                <a:cs typeface="Arial"/>
              </a:rPr>
              <a:t>	Statement</a:t>
            </a:r>
            <a:r>
              <a:rPr dirty="0" sz="4200" spc="-204" b="1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dirty="0" sz="4200" spc="-50" b="1">
                <a:solidFill>
                  <a:srgbClr val="D9D9D9"/>
                </a:solidFill>
                <a:latin typeface="Arial"/>
                <a:cs typeface="Arial"/>
              </a:rPr>
              <a:t>:</a:t>
            </a:r>
            <a:endParaRPr sz="4200">
              <a:latin typeface="Arial"/>
              <a:cs typeface="Arial"/>
            </a:endParaRPr>
          </a:p>
          <a:p>
            <a:pPr marL="12700" marR="5080" indent="889000">
              <a:lnSpc>
                <a:spcPct val="110100"/>
              </a:lnSpc>
              <a:tabLst>
                <a:tab pos="1494790" algn="l"/>
                <a:tab pos="2384425" algn="l"/>
                <a:tab pos="3422650" algn="l"/>
                <a:tab pos="4163695" algn="l"/>
                <a:tab pos="5498465" algn="l"/>
                <a:tab pos="5557520" algn="l"/>
                <a:tab pos="10093325" algn="l"/>
                <a:tab pos="13147040" algn="l"/>
              </a:tabLst>
            </a:pPr>
            <a:r>
              <a:rPr dirty="0" sz="4200" spc="-25">
                <a:solidFill>
                  <a:srgbClr val="D9D9D9"/>
                </a:solidFill>
                <a:latin typeface="Arial MT"/>
                <a:cs typeface="Arial MT"/>
              </a:rPr>
              <a:t>In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</a:t>
            </a:r>
            <a:r>
              <a:rPr dirty="0" sz="4200" spc="-25">
                <a:solidFill>
                  <a:srgbClr val="D9D9D9"/>
                </a:solidFill>
                <a:latin typeface="Arial MT"/>
                <a:cs typeface="Arial MT"/>
              </a:rPr>
              <a:t>the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</a:t>
            </a:r>
            <a:r>
              <a:rPr dirty="0" sz="4200" spc="-25">
                <a:solidFill>
                  <a:srgbClr val="D9D9D9"/>
                </a:solidFill>
                <a:latin typeface="Arial MT"/>
                <a:cs typeface="Arial MT"/>
              </a:rPr>
              <a:t>age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of</a:t>
            </a:r>
            <a:r>
              <a:rPr dirty="0" sz="4200" spc="-30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10">
                <a:solidFill>
                  <a:srgbClr val="D9D9D9"/>
                </a:solidFill>
                <a:latin typeface="Arial MT"/>
                <a:cs typeface="Arial MT"/>
              </a:rPr>
              <a:t>digital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	overload,</a:t>
            </a:r>
            <a:r>
              <a:rPr dirty="0" sz="4200" spc="-135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25">
                <a:solidFill>
                  <a:srgbClr val="D9D9D9"/>
                </a:solidFill>
                <a:latin typeface="Arial MT"/>
                <a:cs typeface="Arial MT"/>
              </a:rPr>
              <a:t>self-</a:t>
            </a:r>
            <a:r>
              <a:rPr dirty="0" sz="4200" spc="-20">
                <a:solidFill>
                  <a:srgbClr val="D9D9D9"/>
                </a:solidFill>
                <a:latin typeface="Arial MT"/>
                <a:cs typeface="Arial MT"/>
              </a:rPr>
              <a:t>care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has</a:t>
            </a:r>
            <a:r>
              <a:rPr dirty="0" sz="4200" spc="-55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10">
                <a:solidFill>
                  <a:srgbClr val="D9D9D9"/>
                </a:solidFill>
                <a:latin typeface="Arial MT"/>
                <a:cs typeface="Arial MT"/>
              </a:rPr>
              <a:t>become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</a:t>
            </a:r>
            <a:r>
              <a:rPr dirty="0" sz="4200" spc="-10">
                <a:solidFill>
                  <a:srgbClr val="D9D9D9"/>
                </a:solidFill>
                <a:latin typeface="Arial MT"/>
                <a:cs typeface="Arial MT"/>
              </a:rPr>
              <a:t>confusing, 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inconsistent,</a:t>
            </a:r>
            <a:r>
              <a:rPr dirty="0" sz="4200" spc="-204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25">
                <a:solidFill>
                  <a:srgbClr val="D9D9D9"/>
                </a:solidFill>
                <a:latin typeface="Arial MT"/>
                <a:cs typeface="Arial MT"/>
              </a:rPr>
              <a:t>and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</a:t>
            </a:r>
            <a:r>
              <a:rPr dirty="0" sz="4200" spc="-10">
                <a:solidFill>
                  <a:srgbClr val="D9D9D9"/>
                </a:solidFill>
                <a:latin typeface="Arial MT"/>
                <a:cs typeface="Arial MT"/>
              </a:rPr>
              <a:t>often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inaccessible.</a:t>
            </a:r>
            <a:r>
              <a:rPr dirty="0" sz="4200" spc="-165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30">
                <a:solidFill>
                  <a:srgbClr val="D9D9D9"/>
                </a:solidFill>
                <a:latin typeface="Arial MT"/>
                <a:cs typeface="Arial MT"/>
              </a:rPr>
              <a:t>Individuals—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especially</a:t>
            </a:r>
            <a:r>
              <a:rPr dirty="0" sz="4200" spc="-160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20">
                <a:solidFill>
                  <a:srgbClr val="D9D9D9"/>
                </a:solidFill>
                <a:latin typeface="Arial MT"/>
                <a:cs typeface="Arial MT"/>
              </a:rPr>
              <a:t>women</a:t>
            </a:r>
            <a:endParaRPr sz="4200">
              <a:latin typeface="Arial MT"/>
              <a:cs typeface="Arial MT"/>
            </a:endParaRPr>
          </a:p>
          <a:p>
            <a:pPr marL="12700" marR="519430">
              <a:lnSpc>
                <a:spcPct val="110100"/>
              </a:lnSpc>
              <a:spcBef>
                <a:spcPts val="5"/>
              </a:spcBef>
              <a:tabLst>
                <a:tab pos="2354580" algn="l"/>
                <a:tab pos="2591435" algn="l"/>
                <a:tab pos="3184525" algn="l"/>
                <a:tab pos="3511550" algn="l"/>
                <a:tab pos="4192904" algn="l"/>
                <a:tab pos="4431030" algn="l"/>
                <a:tab pos="4638040" algn="l"/>
                <a:tab pos="6059805" algn="l"/>
                <a:tab pos="6891655" algn="l"/>
                <a:tab pos="7327265" algn="l"/>
                <a:tab pos="7532370" algn="l"/>
                <a:tab pos="8195945" algn="l"/>
                <a:tab pos="9055735" algn="l"/>
                <a:tab pos="9351645" algn="l"/>
                <a:tab pos="10241915" algn="l"/>
                <a:tab pos="10704830" algn="l"/>
                <a:tab pos="10805160" algn="l"/>
                <a:tab pos="11249660" algn="l"/>
                <a:tab pos="13077190" algn="l"/>
                <a:tab pos="13531850" algn="l"/>
                <a:tab pos="14422755" algn="l"/>
              </a:tabLst>
            </a:pP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—</a:t>
            </a:r>
            <a:r>
              <a:rPr dirty="0" sz="4200" spc="-10">
                <a:solidFill>
                  <a:srgbClr val="D9D9D9"/>
                </a:solidFill>
                <a:latin typeface="Arial MT"/>
                <a:cs typeface="Arial MT"/>
              </a:rPr>
              <a:t>struggle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</a:t>
            </a:r>
            <a:r>
              <a:rPr dirty="0" sz="4200" spc="-25">
                <a:solidFill>
                  <a:srgbClr val="D9D9D9"/>
                </a:solidFill>
                <a:latin typeface="Arial MT"/>
                <a:cs typeface="Arial MT"/>
              </a:rPr>
              <a:t>to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</a:t>
            </a:r>
            <a:r>
              <a:rPr dirty="0" sz="4200" spc="-20">
                <a:solidFill>
                  <a:srgbClr val="D9D9D9"/>
                </a:solidFill>
                <a:latin typeface="Arial MT"/>
                <a:cs typeface="Arial MT"/>
              </a:rPr>
              <a:t>find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</a:t>
            </a:r>
            <a:r>
              <a:rPr dirty="0" sz="4200" spc="-50">
                <a:solidFill>
                  <a:srgbClr val="D9D9D9"/>
                </a:solidFill>
                <a:latin typeface="Arial MT"/>
                <a:cs typeface="Arial MT"/>
              </a:rPr>
              <a:t>a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single,</a:t>
            </a:r>
            <a:r>
              <a:rPr dirty="0" sz="4200" spc="-120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10">
                <a:solidFill>
                  <a:srgbClr val="D9D9D9"/>
                </a:solidFill>
                <a:latin typeface="Arial MT"/>
                <a:cs typeface="Arial MT"/>
              </a:rPr>
              <a:t>reliable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platform</a:t>
            </a:r>
            <a:r>
              <a:rPr dirty="0" sz="4200" spc="-110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that</a:t>
            </a:r>
            <a:r>
              <a:rPr dirty="0" sz="4200" spc="-110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supports</a:t>
            </a:r>
            <a:r>
              <a:rPr dirty="0" sz="4200" spc="-110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10">
                <a:solidFill>
                  <a:srgbClr val="D9D9D9"/>
                </a:solidFill>
                <a:latin typeface="Arial MT"/>
                <a:cs typeface="Arial MT"/>
              </a:rPr>
              <a:t>physical 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health,</a:t>
            </a:r>
            <a:r>
              <a:rPr dirty="0" sz="4200" spc="-114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10">
                <a:solidFill>
                  <a:srgbClr val="D9D9D9"/>
                </a:solidFill>
                <a:latin typeface="Arial MT"/>
                <a:cs typeface="Arial MT"/>
              </a:rPr>
              <a:t>mental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wellness,</a:t>
            </a:r>
            <a:r>
              <a:rPr dirty="0" sz="4200" spc="-125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25">
                <a:solidFill>
                  <a:srgbClr val="D9D9D9"/>
                </a:solidFill>
                <a:latin typeface="Arial MT"/>
                <a:cs typeface="Arial MT"/>
              </a:rPr>
              <a:t>and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</a:t>
            </a:r>
            <a:r>
              <a:rPr dirty="0" sz="4200" spc="-10">
                <a:solidFill>
                  <a:srgbClr val="D9D9D9"/>
                </a:solidFill>
                <a:latin typeface="Arial MT"/>
                <a:cs typeface="Arial MT"/>
              </a:rPr>
              <a:t>feminine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</a:t>
            </a:r>
            <a:r>
              <a:rPr dirty="0" sz="4200" spc="-20">
                <a:solidFill>
                  <a:srgbClr val="D9D9D9"/>
                </a:solidFill>
                <a:latin typeface="Arial MT"/>
                <a:cs typeface="Arial MT"/>
              </a:rPr>
              <a:t>care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</a:t>
            </a:r>
            <a:r>
              <a:rPr dirty="0" sz="4200" spc="-25">
                <a:solidFill>
                  <a:srgbClr val="D9D9D9"/>
                </a:solidFill>
                <a:latin typeface="Arial MT"/>
                <a:cs typeface="Arial MT"/>
              </a:rPr>
              <a:t>in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	</a:t>
            </a:r>
            <a:r>
              <a:rPr dirty="0" sz="4200" spc="-50">
                <a:solidFill>
                  <a:srgbClr val="D9D9D9"/>
                </a:solidFill>
                <a:latin typeface="Arial MT"/>
                <a:cs typeface="Arial MT"/>
              </a:rPr>
              <a:t>a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</a:t>
            </a:r>
            <a:r>
              <a:rPr dirty="0" sz="4200" spc="-10">
                <a:solidFill>
                  <a:srgbClr val="D9D9D9"/>
                </a:solidFill>
                <a:latin typeface="Arial MT"/>
                <a:cs typeface="Arial MT"/>
              </a:rPr>
              <a:t>personalized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</a:t>
            </a:r>
            <a:r>
              <a:rPr dirty="0" sz="4200" spc="-25">
                <a:solidFill>
                  <a:srgbClr val="D9D9D9"/>
                </a:solidFill>
                <a:latin typeface="Arial MT"/>
                <a:cs typeface="Arial MT"/>
              </a:rPr>
              <a:t>and 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culturally</a:t>
            </a:r>
            <a:r>
              <a:rPr dirty="0" sz="4200" spc="-180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relevant</a:t>
            </a:r>
            <a:r>
              <a:rPr dirty="0" sz="4200" spc="-180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35">
                <a:solidFill>
                  <a:srgbClr val="D9D9D9"/>
                </a:solidFill>
                <a:latin typeface="Arial MT"/>
                <a:cs typeface="Arial MT"/>
              </a:rPr>
              <a:t>way.</a:t>
            </a:r>
            <a:r>
              <a:rPr dirty="0" sz="4200" spc="-175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10">
                <a:solidFill>
                  <a:srgbClr val="D9D9D9"/>
                </a:solidFill>
                <a:latin typeface="Arial MT"/>
                <a:cs typeface="Arial MT"/>
              </a:rPr>
              <a:t>Existing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solutions</a:t>
            </a:r>
            <a:r>
              <a:rPr dirty="0" sz="4200" spc="-150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25">
                <a:solidFill>
                  <a:srgbClr val="D9D9D9"/>
                </a:solidFill>
                <a:latin typeface="Arial MT"/>
                <a:cs typeface="Arial MT"/>
              </a:rPr>
              <a:t>are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either</a:t>
            </a:r>
            <a:r>
              <a:rPr dirty="0" sz="4200" spc="-105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25">
                <a:solidFill>
                  <a:srgbClr val="D9D9D9"/>
                </a:solidFill>
                <a:latin typeface="Arial MT"/>
                <a:cs typeface="Arial MT"/>
              </a:rPr>
              <a:t>too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generic</a:t>
            </a:r>
            <a:r>
              <a:rPr dirty="0" sz="4200" spc="-130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25">
                <a:solidFill>
                  <a:srgbClr val="D9D9D9"/>
                </a:solidFill>
                <a:latin typeface="Arial MT"/>
                <a:cs typeface="Arial MT"/>
              </a:rPr>
              <a:t>or </a:t>
            </a:r>
            <a:r>
              <a:rPr dirty="0" sz="4200" spc="-10">
                <a:solidFill>
                  <a:srgbClr val="D9D9D9"/>
                </a:solidFill>
                <a:latin typeface="Arial MT"/>
                <a:cs typeface="Arial MT"/>
              </a:rPr>
              <a:t>scattered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across</a:t>
            </a:r>
            <a:r>
              <a:rPr dirty="0" sz="4200" spc="-100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10">
                <a:solidFill>
                  <a:srgbClr val="D9D9D9"/>
                </a:solidFill>
                <a:latin typeface="Arial MT"/>
                <a:cs typeface="Arial MT"/>
              </a:rPr>
              <a:t>multiple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apps,</a:t>
            </a:r>
            <a:r>
              <a:rPr dirty="0" sz="4200" spc="-80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10">
                <a:solidFill>
                  <a:srgbClr val="D9D9D9"/>
                </a:solidFill>
                <a:latin typeface="Arial MT"/>
                <a:cs typeface="Arial MT"/>
              </a:rPr>
              <a:t>leaving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users</a:t>
            </a:r>
            <a:r>
              <a:rPr dirty="0" sz="4200" spc="-120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without</a:t>
            </a:r>
            <a:r>
              <a:rPr dirty="0" sz="4200" spc="-114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25">
                <a:solidFill>
                  <a:srgbClr val="D9D9D9"/>
                </a:solidFill>
                <a:latin typeface="Arial MT"/>
                <a:cs typeface="Arial MT"/>
              </a:rPr>
              <a:t>the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</a:t>
            </a:r>
            <a:r>
              <a:rPr dirty="0" sz="4200" spc="-10">
                <a:solidFill>
                  <a:srgbClr val="D9D9D9"/>
                </a:solidFill>
                <a:latin typeface="Arial MT"/>
                <a:cs typeface="Arial MT"/>
              </a:rPr>
              <a:t>holistic 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support</a:t>
            </a:r>
            <a:r>
              <a:rPr dirty="0" sz="4200" spc="-95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they</a:t>
            </a:r>
            <a:r>
              <a:rPr dirty="0" sz="4200" spc="-90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20">
                <a:solidFill>
                  <a:srgbClr val="D9D9D9"/>
                </a:solidFill>
                <a:latin typeface="Arial MT"/>
                <a:cs typeface="Arial MT"/>
              </a:rPr>
              <a:t>need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for</a:t>
            </a:r>
            <a:r>
              <a:rPr dirty="0" sz="4200" spc="-50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10">
                <a:solidFill>
                  <a:srgbClr val="D9D9D9"/>
                </a:solidFill>
                <a:latin typeface="Arial MT"/>
                <a:cs typeface="Arial MT"/>
              </a:rPr>
              <a:t>effective</a:t>
            </a:r>
            <a:r>
              <a:rPr dirty="0" sz="4200">
                <a:solidFill>
                  <a:srgbClr val="D9D9D9"/>
                </a:solidFill>
                <a:latin typeface="Arial MT"/>
                <a:cs typeface="Arial MT"/>
              </a:rPr>
              <a:t>	daily</a:t>
            </a:r>
            <a:r>
              <a:rPr dirty="0" sz="4200" spc="-30">
                <a:solidFill>
                  <a:srgbClr val="D9D9D9"/>
                </a:solidFill>
                <a:latin typeface="Arial MT"/>
                <a:cs typeface="Arial MT"/>
              </a:rPr>
              <a:t> </a:t>
            </a:r>
            <a:r>
              <a:rPr dirty="0" sz="4200" spc="-25">
                <a:solidFill>
                  <a:srgbClr val="D9D9D9"/>
                </a:solidFill>
                <a:latin typeface="Arial MT"/>
                <a:cs typeface="Arial MT"/>
              </a:rPr>
              <a:t>self-</a:t>
            </a:r>
            <a:r>
              <a:rPr dirty="0" sz="4200" spc="-10">
                <a:solidFill>
                  <a:srgbClr val="D9D9D9"/>
                </a:solidFill>
                <a:latin typeface="Arial MT"/>
                <a:cs typeface="Arial MT"/>
              </a:rPr>
              <a:t>care.</a:t>
            </a:r>
            <a:endParaRPr sz="42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7000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60434" y="2407589"/>
              <a:ext cx="9767134" cy="5471823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436118" y="903701"/>
            <a:ext cx="7889875" cy="8788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240530" algn="l"/>
              </a:tabLst>
            </a:pPr>
            <a:r>
              <a:rPr dirty="0" sz="5600" spc="-10" b="0">
                <a:latin typeface="Arial MT"/>
                <a:cs typeface="Arial MT"/>
              </a:rPr>
              <a:t>PROPOSED</a:t>
            </a:r>
            <a:r>
              <a:rPr dirty="0" sz="5600" b="0">
                <a:latin typeface="Arial MT"/>
                <a:cs typeface="Arial MT"/>
              </a:rPr>
              <a:t>	</a:t>
            </a:r>
            <a:r>
              <a:rPr dirty="0" sz="5600" spc="-10" b="0">
                <a:latin typeface="Arial MT"/>
                <a:cs typeface="Arial MT"/>
              </a:rPr>
              <a:t>SOLUTION</a:t>
            </a:r>
            <a:endParaRPr sz="5600">
              <a:latin typeface="Arial MT"/>
              <a:cs typeface="Arial MT"/>
            </a:endParaRPr>
          </a:p>
        </p:txBody>
      </p:sp>
      <p:sp>
        <p:nvSpPr>
          <p:cNvPr id="6" name="object 6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651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0"/>
              </a:spcBef>
              <a:tabLst>
                <a:tab pos="3202305" algn="l"/>
                <a:tab pos="6985000" algn="l"/>
                <a:tab pos="12717145" algn="l"/>
              </a:tabLst>
            </a:pPr>
            <a:r>
              <a:rPr dirty="0" b="1">
                <a:latin typeface="Arial"/>
                <a:cs typeface="Arial"/>
              </a:rPr>
              <a:t>CareHub</a:t>
            </a:r>
            <a:r>
              <a:rPr dirty="0" spc="-10" b="1">
                <a:latin typeface="Arial"/>
                <a:cs typeface="Arial"/>
              </a:rPr>
              <a:t> </a:t>
            </a:r>
            <a:r>
              <a:rPr dirty="0"/>
              <a:t>is</a:t>
            </a:r>
            <a:r>
              <a:rPr dirty="0" spc="-5"/>
              <a:t> </a:t>
            </a:r>
            <a:r>
              <a:rPr dirty="0" spc="-50"/>
              <a:t>a</a:t>
            </a:r>
            <a:r>
              <a:rPr dirty="0"/>
              <a:t>	smart,</a:t>
            </a:r>
            <a:r>
              <a:rPr dirty="0" spc="-70"/>
              <a:t> </a:t>
            </a:r>
            <a:r>
              <a:rPr dirty="0" spc="-20"/>
              <a:t>all-</a:t>
            </a:r>
            <a:r>
              <a:rPr dirty="0" spc="-25"/>
              <a:t>in-one</a:t>
            </a:r>
            <a:r>
              <a:rPr dirty="0"/>
              <a:t>	platform</a:t>
            </a:r>
            <a:r>
              <a:rPr dirty="0" spc="-105"/>
              <a:t> </a:t>
            </a:r>
            <a:r>
              <a:rPr dirty="0"/>
              <a:t>for</a:t>
            </a:r>
            <a:r>
              <a:rPr dirty="0" spc="-105"/>
              <a:t> </a:t>
            </a:r>
            <a:r>
              <a:rPr dirty="0" spc="-10"/>
              <a:t>personalized</a:t>
            </a:r>
            <a:r>
              <a:rPr dirty="0"/>
              <a:t>	</a:t>
            </a:r>
            <a:r>
              <a:rPr dirty="0" spc="-25"/>
              <a:t>self-</a:t>
            </a:r>
            <a:r>
              <a:rPr dirty="0"/>
              <a:t>care,</a:t>
            </a:r>
            <a:r>
              <a:rPr dirty="0" spc="-65"/>
              <a:t> </a:t>
            </a:r>
            <a:r>
              <a:rPr dirty="0" spc="-10"/>
              <a:t>offering:</a:t>
            </a:r>
          </a:p>
          <a:p>
            <a:pPr marL="469265" indent="-316865">
              <a:lnSpc>
                <a:spcPct val="100000"/>
              </a:lnSpc>
              <a:spcBef>
                <a:spcPts val="1200"/>
              </a:spcBef>
              <a:buFont typeface="Times New Roman"/>
              <a:buChar char="•"/>
              <a:tabLst>
                <a:tab pos="469265" algn="l"/>
                <a:tab pos="7639050" algn="l"/>
                <a:tab pos="8345805" algn="l"/>
                <a:tab pos="12157710" algn="l"/>
              </a:tabLst>
            </a:pPr>
            <a:r>
              <a:rPr dirty="0" sz="4000" spc="-10" b="1">
                <a:latin typeface="Arial"/>
                <a:cs typeface="Arial"/>
              </a:rPr>
              <a:t>AI-</a:t>
            </a:r>
            <a:r>
              <a:rPr dirty="0" sz="4000" b="1">
                <a:latin typeface="Arial"/>
                <a:cs typeface="Arial"/>
              </a:rPr>
              <a:t>driven</a:t>
            </a:r>
            <a:r>
              <a:rPr dirty="0" sz="4000" spc="-75" b="1">
                <a:latin typeface="Arial"/>
                <a:cs typeface="Arial"/>
              </a:rPr>
              <a:t> </a:t>
            </a:r>
            <a:r>
              <a:rPr dirty="0" sz="4000" b="1">
                <a:latin typeface="Arial"/>
                <a:cs typeface="Arial"/>
              </a:rPr>
              <a:t>diet</a:t>
            </a:r>
            <a:r>
              <a:rPr dirty="0" sz="4000" spc="-70" b="1">
                <a:latin typeface="Arial"/>
                <a:cs typeface="Arial"/>
              </a:rPr>
              <a:t> </a:t>
            </a:r>
            <a:r>
              <a:rPr dirty="0" sz="4000" b="1">
                <a:latin typeface="Arial"/>
                <a:cs typeface="Arial"/>
              </a:rPr>
              <a:t>planning</a:t>
            </a:r>
            <a:r>
              <a:rPr dirty="0" sz="4000" spc="-65" b="1">
                <a:latin typeface="Arial"/>
                <a:cs typeface="Arial"/>
              </a:rPr>
              <a:t> </a:t>
            </a:r>
            <a:r>
              <a:rPr dirty="0" sz="4000" spc="-10"/>
              <a:t>based</a:t>
            </a:r>
            <a:r>
              <a:rPr dirty="0" sz="4000"/>
              <a:t>	</a:t>
            </a:r>
            <a:r>
              <a:rPr dirty="0" sz="4000" spc="-25"/>
              <a:t>on</a:t>
            </a:r>
            <a:r>
              <a:rPr dirty="0" sz="4000"/>
              <a:t>	preferences</a:t>
            </a:r>
            <a:r>
              <a:rPr dirty="0" sz="4000" spc="-220"/>
              <a:t> </a:t>
            </a:r>
            <a:r>
              <a:rPr dirty="0" sz="4000" spc="-25"/>
              <a:t>and</a:t>
            </a:r>
            <a:r>
              <a:rPr dirty="0" sz="4000"/>
              <a:t>	</a:t>
            </a:r>
            <a:r>
              <a:rPr dirty="0" sz="4000" spc="-10"/>
              <a:t>region</a:t>
            </a:r>
            <a:endParaRPr sz="4000">
              <a:latin typeface="Arial"/>
              <a:cs typeface="Arial"/>
            </a:endParaRPr>
          </a:p>
          <a:p>
            <a:pPr marL="469265" indent="-316865">
              <a:lnSpc>
                <a:spcPct val="100000"/>
              </a:lnSpc>
              <a:spcBef>
                <a:spcPts val="1200"/>
              </a:spcBef>
              <a:buFont typeface="Times New Roman"/>
              <a:buChar char="•"/>
              <a:tabLst>
                <a:tab pos="469265" algn="l"/>
                <a:tab pos="5325110" algn="l"/>
                <a:tab pos="9982835" algn="l"/>
              </a:tabLst>
            </a:pPr>
            <a:r>
              <a:rPr dirty="0" sz="4000" b="1">
                <a:latin typeface="Arial"/>
                <a:cs typeface="Arial"/>
              </a:rPr>
              <a:t>Emotional</a:t>
            </a:r>
            <a:r>
              <a:rPr dirty="0" sz="4000" spc="-90" b="1">
                <a:latin typeface="Arial"/>
                <a:cs typeface="Arial"/>
              </a:rPr>
              <a:t> </a:t>
            </a:r>
            <a:r>
              <a:rPr dirty="0" sz="4000" spc="-10" b="1">
                <a:latin typeface="Arial"/>
                <a:cs typeface="Arial"/>
              </a:rPr>
              <a:t>wellness</a:t>
            </a:r>
            <a:r>
              <a:rPr dirty="0" sz="4000" b="1">
                <a:latin typeface="Arial"/>
                <a:cs typeface="Arial"/>
              </a:rPr>
              <a:t>	chatbots</a:t>
            </a:r>
            <a:r>
              <a:rPr dirty="0" sz="4000" spc="-80" b="1">
                <a:latin typeface="Arial"/>
                <a:cs typeface="Arial"/>
              </a:rPr>
              <a:t> </a:t>
            </a:r>
            <a:r>
              <a:rPr dirty="0" sz="4000"/>
              <a:t>for</a:t>
            </a:r>
            <a:r>
              <a:rPr dirty="0" sz="4000" spc="-80"/>
              <a:t> </a:t>
            </a:r>
            <a:r>
              <a:rPr dirty="0" sz="4000" spc="-10"/>
              <a:t>mental</a:t>
            </a:r>
            <a:r>
              <a:rPr dirty="0" sz="4000"/>
              <a:t>	</a:t>
            </a:r>
            <a:r>
              <a:rPr dirty="0" sz="4000" spc="-10"/>
              <a:t>support</a:t>
            </a:r>
            <a:endParaRPr sz="4000">
              <a:latin typeface="Arial"/>
              <a:cs typeface="Arial"/>
            </a:endParaRPr>
          </a:p>
          <a:p>
            <a:pPr marL="469265" indent="-316865">
              <a:lnSpc>
                <a:spcPct val="100000"/>
              </a:lnSpc>
              <a:spcBef>
                <a:spcPts val="1200"/>
              </a:spcBef>
              <a:buFont typeface="Times New Roman"/>
              <a:buChar char="•"/>
              <a:tabLst>
                <a:tab pos="469265" algn="l"/>
                <a:tab pos="4138929" algn="l"/>
                <a:tab pos="7414259" algn="l"/>
                <a:tab pos="7978775" algn="l"/>
                <a:tab pos="10238105" algn="l"/>
              </a:tabLst>
            </a:pPr>
            <a:r>
              <a:rPr dirty="0" sz="4000" b="1">
                <a:latin typeface="Arial"/>
                <a:cs typeface="Arial"/>
              </a:rPr>
              <a:t>Guided</a:t>
            </a:r>
            <a:r>
              <a:rPr dirty="0" sz="4000" spc="-25" b="1">
                <a:latin typeface="Arial"/>
                <a:cs typeface="Arial"/>
              </a:rPr>
              <a:t> </a:t>
            </a:r>
            <a:r>
              <a:rPr dirty="0" sz="4000" spc="-10" b="1">
                <a:latin typeface="Arial"/>
                <a:cs typeface="Arial"/>
              </a:rPr>
              <a:t>fitness</a:t>
            </a:r>
            <a:r>
              <a:rPr dirty="0" sz="4000" b="1">
                <a:latin typeface="Arial"/>
                <a:cs typeface="Arial"/>
              </a:rPr>
              <a:t>	plans</a:t>
            </a:r>
            <a:r>
              <a:rPr dirty="0" sz="4000" spc="-80" b="1">
                <a:latin typeface="Arial"/>
                <a:cs typeface="Arial"/>
              </a:rPr>
              <a:t> </a:t>
            </a:r>
            <a:r>
              <a:rPr dirty="0" sz="4000" spc="-10"/>
              <a:t>tailored</a:t>
            </a:r>
            <a:r>
              <a:rPr dirty="0" sz="4000"/>
              <a:t>	</a:t>
            </a:r>
            <a:r>
              <a:rPr dirty="0" sz="4000" spc="-25"/>
              <a:t>to</a:t>
            </a:r>
            <a:r>
              <a:rPr dirty="0" sz="4000"/>
              <a:t>	</a:t>
            </a:r>
            <a:r>
              <a:rPr dirty="0" sz="4000" spc="-10"/>
              <a:t>individual</a:t>
            </a:r>
            <a:r>
              <a:rPr dirty="0" sz="4000"/>
              <a:t>	</a:t>
            </a:r>
            <a:r>
              <a:rPr dirty="0" sz="4000" spc="-10"/>
              <a:t>goals</a:t>
            </a:r>
            <a:endParaRPr sz="4000">
              <a:latin typeface="Arial"/>
              <a:cs typeface="Arial"/>
            </a:endParaRPr>
          </a:p>
          <a:p>
            <a:pPr marL="469265" indent="-316865">
              <a:lnSpc>
                <a:spcPct val="100000"/>
              </a:lnSpc>
              <a:spcBef>
                <a:spcPts val="1200"/>
              </a:spcBef>
              <a:buFont typeface="Times New Roman"/>
              <a:buChar char="•"/>
              <a:tabLst>
                <a:tab pos="469265" algn="l"/>
                <a:tab pos="2840355" algn="l"/>
                <a:tab pos="7696200" algn="l"/>
              </a:tabLst>
            </a:pPr>
            <a:r>
              <a:rPr dirty="0" sz="4000" spc="-10" b="1">
                <a:latin typeface="Arial"/>
                <a:cs typeface="Arial"/>
              </a:rPr>
              <a:t>Feminine</a:t>
            </a:r>
            <a:r>
              <a:rPr dirty="0" sz="4000" b="1">
                <a:latin typeface="Arial"/>
                <a:cs typeface="Arial"/>
              </a:rPr>
              <a:t>	health</a:t>
            </a:r>
            <a:r>
              <a:rPr dirty="0" sz="4000" spc="-65" b="1">
                <a:latin typeface="Arial"/>
                <a:cs typeface="Arial"/>
              </a:rPr>
              <a:t> </a:t>
            </a:r>
            <a:r>
              <a:rPr dirty="0" sz="4000" b="1">
                <a:latin typeface="Arial"/>
                <a:cs typeface="Arial"/>
              </a:rPr>
              <a:t>tools</a:t>
            </a:r>
            <a:r>
              <a:rPr dirty="0" sz="4000" spc="-60" b="1">
                <a:latin typeface="Arial"/>
                <a:cs typeface="Arial"/>
              </a:rPr>
              <a:t> </a:t>
            </a:r>
            <a:r>
              <a:rPr dirty="0" sz="4000" spc="-10"/>
              <a:t>through</a:t>
            </a:r>
            <a:r>
              <a:rPr dirty="0" sz="4000"/>
              <a:t>	</a:t>
            </a:r>
            <a:r>
              <a:rPr dirty="0" sz="4000" i="1">
                <a:latin typeface="Arial"/>
                <a:cs typeface="Arial"/>
              </a:rPr>
              <a:t>Her</a:t>
            </a:r>
            <a:r>
              <a:rPr dirty="0" sz="4000" spc="-45" i="1">
                <a:latin typeface="Arial"/>
                <a:cs typeface="Arial"/>
              </a:rPr>
              <a:t> </a:t>
            </a:r>
            <a:r>
              <a:rPr dirty="0" sz="4000" spc="-20" i="1">
                <a:latin typeface="Arial"/>
                <a:cs typeface="Arial"/>
              </a:rPr>
              <a:t>Care</a:t>
            </a:r>
            <a:endParaRPr sz="4000">
              <a:latin typeface="Arial"/>
              <a:cs typeface="Arial"/>
            </a:endParaRPr>
          </a:p>
          <a:p>
            <a:pPr marL="469265" indent="-316865">
              <a:lnSpc>
                <a:spcPct val="100000"/>
              </a:lnSpc>
              <a:spcBef>
                <a:spcPts val="1200"/>
              </a:spcBef>
              <a:buFont typeface="Times New Roman"/>
              <a:buChar char="•"/>
              <a:tabLst>
                <a:tab pos="469265" algn="l"/>
                <a:tab pos="1598295" algn="l"/>
                <a:tab pos="4027804" algn="l"/>
              </a:tabLst>
            </a:pPr>
            <a:r>
              <a:rPr dirty="0" sz="4000" spc="-25" b="1">
                <a:latin typeface="Arial"/>
                <a:cs typeface="Arial"/>
              </a:rPr>
              <a:t>One</a:t>
            </a:r>
            <a:r>
              <a:rPr dirty="0" sz="4000" b="1">
                <a:latin typeface="Arial"/>
                <a:cs typeface="Arial"/>
              </a:rPr>
              <a:t>	</a:t>
            </a:r>
            <a:r>
              <a:rPr dirty="0" sz="4000" spc="-10" b="1">
                <a:latin typeface="Arial"/>
                <a:cs typeface="Arial"/>
              </a:rPr>
              <a:t>seamless</a:t>
            </a:r>
            <a:r>
              <a:rPr dirty="0" sz="4000" b="1">
                <a:latin typeface="Arial"/>
                <a:cs typeface="Arial"/>
              </a:rPr>
              <a:t>	platform</a:t>
            </a:r>
            <a:r>
              <a:rPr dirty="0" sz="4000" spc="-100" b="1">
                <a:latin typeface="Arial"/>
                <a:cs typeface="Arial"/>
              </a:rPr>
              <a:t> </a:t>
            </a:r>
            <a:r>
              <a:rPr dirty="0" sz="4000"/>
              <a:t>for</a:t>
            </a:r>
            <a:r>
              <a:rPr dirty="0" sz="4000" spc="-100"/>
              <a:t> </a:t>
            </a:r>
            <a:r>
              <a:rPr dirty="0" sz="4000"/>
              <a:t>holistic</a:t>
            </a:r>
            <a:r>
              <a:rPr dirty="0" sz="4000" spc="-100"/>
              <a:t> </a:t>
            </a:r>
            <a:r>
              <a:rPr dirty="0" sz="4000" spc="-10"/>
              <a:t>wellness</a:t>
            </a:r>
            <a:endParaRPr sz="4000">
              <a:latin typeface="Arial"/>
              <a:cs typeface="Arial"/>
            </a:endParaRPr>
          </a:p>
          <a:p>
            <a:pPr marL="12700" marR="1377315">
              <a:lnSpc>
                <a:spcPct val="100000"/>
              </a:lnSpc>
              <a:spcBef>
                <a:spcPts val="1200"/>
              </a:spcBef>
              <a:tabLst>
                <a:tab pos="2186305" algn="l"/>
                <a:tab pos="5349240" algn="l"/>
                <a:tab pos="10318750" algn="l"/>
                <a:tab pos="12831445" algn="l"/>
              </a:tabLst>
            </a:pPr>
            <a:r>
              <a:rPr dirty="0" spc="-10"/>
              <a:t>CareHub</a:t>
            </a:r>
            <a:r>
              <a:rPr dirty="0"/>
              <a:t>	makes</a:t>
            </a:r>
            <a:r>
              <a:rPr dirty="0" spc="-145"/>
              <a:t> </a:t>
            </a:r>
            <a:r>
              <a:rPr dirty="0" spc="-10"/>
              <a:t>health</a:t>
            </a:r>
            <a:r>
              <a:rPr dirty="0"/>
              <a:t>	simple,</a:t>
            </a:r>
            <a:r>
              <a:rPr dirty="0" spc="-140"/>
              <a:t> </a:t>
            </a:r>
            <a:r>
              <a:rPr dirty="0"/>
              <a:t>personal,</a:t>
            </a:r>
            <a:r>
              <a:rPr dirty="0" spc="-135"/>
              <a:t> </a:t>
            </a:r>
            <a:r>
              <a:rPr dirty="0" spc="-25"/>
              <a:t>and</a:t>
            </a:r>
            <a:r>
              <a:rPr dirty="0"/>
              <a:t>	</a:t>
            </a:r>
            <a:r>
              <a:rPr dirty="0" spc="-10"/>
              <a:t>accessible</a:t>
            </a:r>
            <a:r>
              <a:rPr dirty="0"/>
              <a:t>	—</a:t>
            </a:r>
            <a:r>
              <a:rPr dirty="0" spc="-5"/>
              <a:t> </a:t>
            </a:r>
            <a:r>
              <a:rPr dirty="0" spc="-10"/>
              <a:t>anytime, anywhere.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2262320" y="1547771"/>
            <a:ext cx="14582775" cy="8171815"/>
            <a:chOff x="2262320" y="1547771"/>
            <a:chExt cx="14582775" cy="8171815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60434" y="2407588"/>
              <a:ext cx="9767134" cy="5471823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262320" y="1547771"/>
              <a:ext cx="14582267" cy="8171384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723810" y="391259"/>
            <a:ext cx="4516755" cy="8788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600" spc="-10" b="0">
                <a:latin typeface="Arial MT"/>
                <a:cs typeface="Arial MT"/>
              </a:rPr>
              <a:t>FLOWCHART</a:t>
            </a:r>
            <a:endParaRPr sz="56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407195" y="3069715"/>
            <a:ext cx="7947425" cy="4452371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414339" y="288179"/>
            <a:ext cx="9627870" cy="8788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600" spc="-20" b="0">
                <a:latin typeface="Arial MT"/>
                <a:cs typeface="Arial MT"/>
              </a:rPr>
              <a:t>FLOWCHART</a:t>
            </a:r>
            <a:r>
              <a:rPr dirty="0" sz="5600" spc="-335" b="0">
                <a:latin typeface="Arial MT"/>
                <a:cs typeface="Arial MT"/>
              </a:rPr>
              <a:t> </a:t>
            </a:r>
            <a:r>
              <a:rPr dirty="0" sz="5600" spc="-10" b="0">
                <a:latin typeface="Arial MT"/>
                <a:cs typeface="Arial MT"/>
              </a:rPr>
              <a:t>EXPLANATION</a:t>
            </a:r>
            <a:endParaRPr sz="5600">
              <a:latin typeface="Arial MT"/>
              <a:cs typeface="Arial MT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794557" y="1401129"/>
            <a:ext cx="16887190" cy="84556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52729" indent="-240029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252729" algn="l"/>
              </a:tabLst>
            </a:pPr>
            <a:r>
              <a:rPr dirty="0" sz="2400" b="1">
                <a:solidFill>
                  <a:srgbClr val="FFFFFF"/>
                </a:solidFill>
                <a:latin typeface="Arial"/>
                <a:cs typeface="Arial"/>
              </a:rPr>
              <a:t>User</a:t>
            </a:r>
            <a:r>
              <a:rPr dirty="0" sz="2400" spc="-4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b="1">
                <a:solidFill>
                  <a:srgbClr val="FFFFFF"/>
                </a:solidFill>
                <a:latin typeface="Arial"/>
                <a:cs typeface="Arial"/>
              </a:rPr>
              <a:t>Onboarding</a:t>
            </a:r>
            <a:r>
              <a:rPr dirty="0" sz="2400" spc="-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b="1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r>
              <a:rPr dirty="0" sz="2400" spc="-4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b="1">
                <a:solidFill>
                  <a:srgbClr val="FFFFFF"/>
                </a:solidFill>
                <a:latin typeface="Arial"/>
                <a:cs typeface="Arial"/>
              </a:rPr>
              <a:t>Profile</a:t>
            </a:r>
            <a:r>
              <a:rPr dirty="0" sz="2400" spc="-4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spc="-10" b="1">
                <a:solidFill>
                  <a:srgbClr val="FFFFFF"/>
                </a:solidFill>
                <a:latin typeface="Arial"/>
                <a:cs typeface="Arial"/>
              </a:rPr>
              <a:t>Setup</a:t>
            </a:r>
            <a:endParaRPr sz="2400">
              <a:latin typeface="Arial"/>
              <a:cs typeface="Arial"/>
            </a:endParaRPr>
          </a:p>
          <a:p>
            <a:pPr marL="252729" marR="5080" indent="846455">
              <a:lnSpc>
                <a:spcPct val="100699"/>
              </a:lnSpc>
            </a:pP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Users</a:t>
            </a:r>
            <a:r>
              <a:rPr dirty="0" sz="2400" spc="-8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begin</a:t>
            </a:r>
            <a:r>
              <a:rPr dirty="0" sz="24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by</a:t>
            </a:r>
            <a:r>
              <a:rPr dirty="0" sz="2400" spc="-8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registering</a:t>
            </a:r>
            <a:r>
              <a:rPr dirty="0" sz="24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24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entering</a:t>
            </a:r>
            <a:r>
              <a:rPr dirty="0" sz="24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personal</a:t>
            </a:r>
            <a:r>
              <a:rPr dirty="0" sz="24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information,</a:t>
            </a:r>
            <a:r>
              <a:rPr dirty="0" sz="2400" spc="-8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regional</a:t>
            </a:r>
            <a:r>
              <a:rPr dirty="0" sz="24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dietary</a:t>
            </a:r>
            <a:r>
              <a:rPr dirty="0" sz="24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preferences,</a:t>
            </a:r>
            <a:r>
              <a:rPr dirty="0" sz="2400" spc="-8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existing</a:t>
            </a:r>
            <a:r>
              <a:rPr dirty="0" sz="24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health</a:t>
            </a:r>
            <a:r>
              <a:rPr dirty="0" sz="24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Arial MT"/>
                <a:cs typeface="Arial MT"/>
              </a:rPr>
              <a:t>conditions,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wellness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goals.</a:t>
            </a:r>
            <a:r>
              <a:rPr dirty="0" sz="2400" spc="-10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This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forms</a:t>
            </a:r>
            <a:r>
              <a:rPr dirty="0" sz="2400" spc="-7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foundation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for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personalized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Arial MT"/>
                <a:cs typeface="Arial MT"/>
              </a:rPr>
              <a:t>planning.</a:t>
            </a:r>
            <a:endParaRPr sz="2400">
              <a:latin typeface="Arial MT"/>
              <a:cs typeface="Arial MT"/>
            </a:endParaRPr>
          </a:p>
          <a:p>
            <a:pPr marL="252729" indent="-240029">
              <a:lnSpc>
                <a:spcPct val="100000"/>
              </a:lnSpc>
              <a:spcBef>
                <a:spcPts val="1220"/>
              </a:spcBef>
              <a:buFont typeface="Arial MT"/>
              <a:buChar char="•"/>
              <a:tabLst>
                <a:tab pos="252729" algn="l"/>
              </a:tabLst>
            </a:pPr>
            <a:r>
              <a:rPr dirty="0" sz="2400" b="1">
                <a:solidFill>
                  <a:srgbClr val="FFFFFF"/>
                </a:solidFill>
                <a:latin typeface="Arial"/>
                <a:cs typeface="Arial"/>
              </a:rPr>
              <a:t>Medical</a:t>
            </a:r>
            <a:r>
              <a:rPr dirty="0" sz="2400" spc="-9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b="1">
                <a:solidFill>
                  <a:srgbClr val="FFFFFF"/>
                </a:solidFill>
                <a:latin typeface="Arial"/>
                <a:cs typeface="Arial"/>
              </a:rPr>
              <a:t>Document</a:t>
            </a:r>
            <a:r>
              <a:rPr dirty="0" sz="2400" spc="-8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spc="-10" b="1">
                <a:solidFill>
                  <a:srgbClr val="FFFFFF"/>
                </a:solidFill>
                <a:latin typeface="Arial"/>
                <a:cs typeface="Arial"/>
              </a:rPr>
              <a:t>Upload</a:t>
            </a:r>
            <a:endParaRPr sz="2400">
              <a:latin typeface="Arial"/>
              <a:cs typeface="Arial"/>
            </a:endParaRPr>
          </a:p>
          <a:p>
            <a:pPr marL="252729" marR="530860" indent="846455">
              <a:lnSpc>
                <a:spcPct val="100699"/>
              </a:lnSpc>
            </a:pP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Users</a:t>
            </a:r>
            <a:r>
              <a:rPr dirty="0" sz="24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can</a:t>
            </a:r>
            <a:r>
              <a:rPr dirty="0" sz="2400" spc="-7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upload</a:t>
            </a:r>
            <a:r>
              <a:rPr dirty="0" sz="2400" spc="-7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health</a:t>
            </a:r>
            <a:r>
              <a:rPr dirty="0" sz="24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records</a:t>
            </a:r>
            <a:r>
              <a:rPr dirty="0" sz="24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(PDFs),</a:t>
            </a:r>
            <a:r>
              <a:rPr dirty="0" sz="24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enabling</a:t>
            </a:r>
            <a:r>
              <a:rPr dirty="0" sz="24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deeper</a:t>
            </a:r>
            <a:r>
              <a:rPr dirty="0" sz="24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insights</a:t>
            </a:r>
            <a:r>
              <a:rPr dirty="0" sz="24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24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improved</a:t>
            </a:r>
            <a:r>
              <a:rPr dirty="0" sz="2400" spc="-7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accuracy</a:t>
            </a:r>
            <a:r>
              <a:rPr dirty="0" sz="24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dirty="0" sz="24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generating</a:t>
            </a:r>
            <a:r>
              <a:rPr dirty="0" sz="2400" spc="-7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Arial MT"/>
                <a:cs typeface="Arial MT"/>
              </a:rPr>
              <a:t>wellness recommendations.</a:t>
            </a:r>
            <a:endParaRPr sz="2400">
              <a:latin typeface="Arial MT"/>
              <a:cs typeface="Arial MT"/>
            </a:endParaRPr>
          </a:p>
          <a:p>
            <a:pPr marL="252729" indent="-240029">
              <a:lnSpc>
                <a:spcPct val="100000"/>
              </a:lnSpc>
              <a:spcBef>
                <a:spcPts val="1220"/>
              </a:spcBef>
              <a:buFont typeface="Arial MT"/>
              <a:buChar char="•"/>
              <a:tabLst>
                <a:tab pos="252729" algn="l"/>
              </a:tabLst>
            </a:pPr>
            <a:r>
              <a:rPr dirty="0" sz="2400" b="1">
                <a:solidFill>
                  <a:srgbClr val="FFFFFF"/>
                </a:solidFill>
                <a:latin typeface="Arial"/>
                <a:cs typeface="Arial"/>
              </a:rPr>
              <a:t>Modular</a:t>
            </a:r>
            <a:r>
              <a:rPr dirty="0" sz="2400" spc="-8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b="1">
                <a:solidFill>
                  <a:srgbClr val="FFFFFF"/>
                </a:solidFill>
                <a:latin typeface="Arial"/>
                <a:cs typeface="Arial"/>
              </a:rPr>
              <a:t>Wellness</a:t>
            </a:r>
            <a:r>
              <a:rPr dirty="0" sz="2400" spc="-8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spc="-10" b="1">
                <a:solidFill>
                  <a:srgbClr val="FFFFFF"/>
                </a:solidFill>
                <a:latin typeface="Arial"/>
                <a:cs typeface="Arial"/>
              </a:rPr>
              <a:t>Engine</a:t>
            </a:r>
            <a:endParaRPr sz="2400">
              <a:latin typeface="Arial"/>
              <a:cs typeface="Arial"/>
            </a:endParaRPr>
          </a:p>
          <a:p>
            <a:pPr marL="252729" marR="418465" indent="846455">
              <a:lnSpc>
                <a:spcPct val="100699"/>
              </a:lnSpc>
            </a:pP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Key</a:t>
            </a:r>
            <a:r>
              <a:rPr dirty="0" sz="2400" spc="-8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modules</a:t>
            </a:r>
            <a:r>
              <a:rPr dirty="0" sz="24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like</a:t>
            </a:r>
            <a:r>
              <a:rPr dirty="0" sz="24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dirty="0" sz="24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Smart</a:t>
            </a:r>
            <a:r>
              <a:rPr dirty="0" sz="24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Diet</a:t>
            </a:r>
            <a:r>
              <a:rPr dirty="0" sz="24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Arial MT"/>
                <a:cs typeface="Arial MT"/>
              </a:rPr>
              <a:t>Generator,</a:t>
            </a:r>
            <a:r>
              <a:rPr dirty="0" sz="24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Personalized</a:t>
            </a:r>
            <a:r>
              <a:rPr dirty="0" sz="24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Fitness</a:t>
            </a:r>
            <a:r>
              <a:rPr dirty="0" sz="24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Arial MT"/>
                <a:cs typeface="Arial MT"/>
              </a:rPr>
              <a:t>Planner,</a:t>
            </a:r>
            <a:r>
              <a:rPr dirty="0" sz="24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Mental</a:t>
            </a:r>
            <a:r>
              <a:rPr dirty="0" sz="24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Wellness</a:t>
            </a:r>
            <a:r>
              <a:rPr dirty="0" sz="24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Chatbot,</a:t>
            </a:r>
            <a:r>
              <a:rPr dirty="0" sz="2400" spc="-8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24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Arial MT"/>
                <a:cs typeface="Arial MT"/>
              </a:rPr>
              <a:t>HerCare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Module</a:t>
            </a:r>
            <a:r>
              <a:rPr dirty="0" sz="2400" spc="-7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work</a:t>
            </a:r>
            <a:r>
              <a:rPr dirty="0" sz="2400" spc="-7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together</a:t>
            </a:r>
            <a:r>
              <a:rPr dirty="0" sz="24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create</a:t>
            </a:r>
            <a:r>
              <a:rPr dirty="0" sz="2400" spc="-7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targeted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Arial MT"/>
                <a:cs typeface="Arial MT"/>
              </a:rPr>
              <a:t>support.</a:t>
            </a:r>
            <a:endParaRPr sz="2400">
              <a:latin typeface="Arial MT"/>
              <a:cs typeface="Arial MT"/>
            </a:endParaRPr>
          </a:p>
          <a:p>
            <a:pPr marL="252729" indent="-240029">
              <a:lnSpc>
                <a:spcPct val="100000"/>
              </a:lnSpc>
              <a:spcBef>
                <a:spcPts val="1220"/>
              </a:spcBef>
              <a:buFont typeface="Arial MT"/>
              <a:buChar char="•"/>
              <a:tabLst>
                <a:tab pos="252729" algn="l"/>
              </a:tabLst>
            </a:pPr>
            <a:r>
              <a:rPr dirty="0" sz="2400" b="1">
                <a:solidFill>
                  <a:srgbClr val="FFFFFF"/>
                </a:solidFill>
                <a:latin typeface="Arial"/>
                <a:cs typeface="Arial"/>
              </a:rPr>
              <a:t>Unified</a:t>
            </a:r>
            <a:r>
              <a:rPr dirty="0" sz="2400" spc="-9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b="1">
                <a:solidFill>
                  <a:srgbClr val="FFFFFF"/>
                </a:solidFill>
                <a:latin typeface="Arial"/>
                <a:cs typeface="Arial"/>
              </a:rPr>
              <a:t>Personalized</a:t>
            </a:r>
            <a:r>
              <a:rPr dirty="0" sz="2400" spc="-9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b="1">
                <a:solidFill>
                  <a:srgbClr val="FFFFFF"/>
                </a:solidFill>
                <a:latin typeface="Arial"/>
                <a:cs typeface="Arial"/>
              </a:rPr>
              <a:t>Wellness</a:t>
            </a:r>
            <a:r>
              <a:rPr dirty="0" sz="2400" spc="-8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spc="-20" b="1">
                <a:solidFill>
                  <a:srgbClr val="FFFFFF"/>
                </a:solidFill>
                <a:latin typeface="Arial"/>
                <a:cs typeface="Arial"/>
              </a:rPr>
              <a:t>Plan</a:t>
            </a:r>
            <a:endParaRPr sz="2400">
              <a:latin typeface="Arial"/>
              <a:cs typeface="Arial"/>
            </a:endParaRPr>
          </a:p>
          <a:p>
            <a:pPr marL="1099820">
              <a:lnSpc>
                <a:spcPct val="100000"/>
              </a:lnSpc>
              <a:spcBef>
                <a:spcPts val="20"/>
              </a:spcBef>
            </a:pP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Outputs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from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all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modules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are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combined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into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dirty="0" sz="24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single,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coherent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wellness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plan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tailored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individual</a:t>
            </a:r>
            <a:r>
              <a:rPr dirty="0" sz="24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needs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Arial MT"/>
                <a:cs typeface="Arial MT"/>
              </a:rPr>
              <a:t>lifestyle.</a:t>
            </a:r>
            <a:endParaRPr sz="2400">
              <a:latin typeface="Arial MT"/>
              <a:cs typeface="Arial MT"/>
            </a:endParaRPr>
          </a:p>
          <a:p>
            <a:pPr marL="252729" indent="-240029">
              <a:lnSpc>
                <a:spcPct val="100000"/>
              </a:lnSpc>
              <a:spcBef>
                <a:spcPts val="1220"/>
              </a:spcBef>
              <a:buFont typeface="Arial MT"/>
              <a:buChar char="•"/>
              <a:tabLst>
                <a:tab pos="252729" algn="l"/>
              </a:tabLst>
            </a:pPr>
            <a:r>
              <a:rPr dirty="0" sz="2400" b="1">
                <a:solidFill>
                  <a:srgbClr val="FFFFFF"/>
                </a:solidFill>
                <a:latin typeface="Arial"/>
                <a:cs typeface="Arial"/>
              </a:rPr>
              <a:t>Interactive</a:t>
            </a:r>
            <a:r>
              <a:rPr dirty="0" sz="2400" spc="-10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spc="-10" b="1">
                <a:solidFill>
                  <a:srgbClr val="FFFFFF"/>
                </a:solidFill>
                <a:latin typeface="Arial"/>
                <a:cs typeface="Arial"/>
              </a:rPr>
              <a:t>Dashboard</a:t>
            </a:r>
            <a:endParaRPr sz="2400">
              <a:latin typeface="Arial"/>
              <a:cs typeface="Arial"/>
            </a:endParaRPr>
          </a:p>
          <a:p>
            <a:pPr marL="252729" marR="699135" indent="829944">
              <a:lnSpc>
                <a:spcPct val="100699"/>
              </a:lnSpc>
            </a:pP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dirty="0" sz="2400" spc="-17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centralized,</a:t>
            </a:r>
            <a:r>
              <a:rPr dirty="0" sz="24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 spc="-20">
                <a:solidFill>
                  <a:srgbClr val="FFFFFF"/>
                </a:solidFill>
                <a:latin typeface="Arial MT"/>
                <a:cs typeface="Arial MT"/>
              </a:rPr>
              <a:t>mobile-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friendly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interface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lets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users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view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plans,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navigate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features,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24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manage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their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health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Arial MT"/>
                <a:cs typeface="Arial MT"/>
              </a:rPr>
              <a:t>journey effortlessly.</a:t>
            </a:r>
            <a:endParaRPr sz="2400">
              <a:latin typeface="Arial MT"/>
              <a:cs typeface="Arial MT"/>
            </a:endParaRPr>
          </a:p>
          <a:p>
            <a:pPr marL="252729" indent="-240029">
              <a:lnSpc>
                <a:spcPct val="100000"/>
              </a:lnSpc>
              <a:spcBef>
                <a:spcPts val="1220"/>
              </a:spcBef>
              <a:buFont typeface="Arial MT"/>
              <a:buChar char="•"/>
              <a:tabLst>
                <a:tab pos="252729" algn="l"/>
              </a:tabLst>
            </a:pPr>
            <a:r>
              <a:rPr dirty="0" sz="2400" b="1">
                <a:solidFill>
                  <a:srgbClr val="FFFFFF"/>
                </a:solidFill>
                <a:latin typeface="Arial"/>
                <a:cs typeface="Arial"/>
              </a:rPr>
              <a:t>Progress</a:t>
            </a:r>
            <a:r>
              <a:rPr dirty="0" sz="2400" spc="-7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spc="-10" b="1">
                <a:solidFill>
                  <a:srgbClr val="FFFFFF"/>
                </a:solidFill>
                <a:latin typeface="Arial"/>
                <a:cs typeface="Arial"/>
              </a:rPr>
              <a:t>Tracking</a:t>
            </a:r>
            <a:r>
              <a:rPr dirty="0" sz="2400" spc="-8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b="1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r>
              <a:rPr dirty="0" sz="2400" spc="-7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spc="-10" b="1">
                <a:solidFill>
                  <a:srgbClr val="FFFFFF"/>
                </a:solidFill>
                <a:latin typeface="Arial"/>
                <a:cs typeface="Arial"/>
              </a:rPr>
              <a:t>Monitoring</a:t>
            </a:r>
            <a:endParaRPr sz="2400">
              <a:latin typeface="Arial"/>
              <a:cs typeface="Arial"/>
            </a:endParaRPr>
          </a:p>
          <a:p>
            <a:pPr marL="1094105">
              <a:lnSpc>
                <a:spcPct val="100000"/>
              </a:lnSpc>
              <a:spcBef>
                <a:spcPts val="20"/>
              </a:spcBef>
            </a:pP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dirty="0" sz="2400" spc="-5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system</a:t>
            </a:r>
            <a:r>
              <a:rPr dirty="0" sz="24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monitors</a:t>
            </a:r>
            <a:r>
              <a:rPr dirty="0" sz="24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user</a:t>
            </a:r>
            <a:r>
              <a:rPr dirty="0" sz="24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activity</a:t>
            </a:r>
            <a:r>
              <a:rPr dirty="0" sz="24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2400" spc="-5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health</a:t>
            </a:r>
            <a:r>
              <a:rPr dirty="0" sz="2400" spc="-5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progress</a:t>
            </a:r>
            <a:r>
              <a:rPr dirty="0" sz="24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dirty="0" sz="2400" spc="-4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ensure</a:t>
            </a:r>
            <a:r>
              <a:rPr dirty="0" sz="2400" spc="-5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goals</a:t>
            </a:r>
            <a:r>
              <a:rPr dirty="0" sz="24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are</a:t>
            </a:r>
            <a:r>
              <a:rPr dirty="0" sz="2400" spc="-5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being</a:t>
            </a:r>
            <a:r>
              <a:rPr dirty="0" sz="2400" spc="-5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met</a:t>
            </a:r>
            <a:r>
              <a:rPr dirty="0" sz="24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2400" spc="-5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plans</a:t>
            </a:r>
            <a:r>
              <a:rPr dirty="0" sz="24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stay</a:t>
            </a:r>
            <a:r>
              <a:rPr dirty="0" sz="24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Arial MT"/>
                <a:cs typeface="Arial MT"/>
              </a:rPr>
              <a:t>relevant.</a:t>
            </a:r>
            <a:endParaRPr sz="2400">
              <a:latin typeface="Arial MT"/>
              <a:cs typeface="Arial MT"/>
            </a:endParaRPr>
          </a:p>
          <a:p>
            <a:pPr marL="252729" indent="-240029">
              <a:lnSpc>
                <a:spcPct val="100000"/>
              </a:lnSpc>
              <a:spcBef>
                <a:spcPts val="1220"/>
              </a:spcBef>
              <a:buFont typeface="Arial MT"/>
              <a:buChar char="•"/>
              <a:tabLst>
                <a:tab pos="252729" algn="l"/>
              </a:tabLst>
            </a:pPr>
            <a:r>
              <a:rPr dirty="0" sz="2400" b="1">
                <a:solidFill>
                  <a:srgbClr val="FFFFFF"/>
                </a:solidFill>
                <a:latin typeface="Arial"/>
                <a:cs typeface="Arial"/>
              </a:rPr>
              <a:t>Alerts</a:t>
            </a:r>
            <a:r>
              <a:rPr dirty="0" sz="2400" spc="-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b="1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dirty="0" sz="2400" spc="-4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spc="-10" b="1">
                <a:solidFill>
                  <a:srgbClr val="FFFFFF"/>
                </a:solidFill>
                <a:latin typeface="Arial"/>
                <a:cs typeface="Arial"/>
              </a:rPr>
              <a:t>Reminders</a:t>
            </a:r>
            <a:endParaRPr sz="2400">
              <a:latin typeface="Arial"/>
              <a:cs typeface="Arial"/>
            </a:endParaRPr>
          </a:p>
          <a:p>
            <a:pPr marL="1099820">
              <a:lnSpc>
                <a:spcPct val="100000"/>
              </a:lnSpc>
              <a:spcBef>
                <a:spcPts val="20"/>
              </a:spcBef>
            </a:pP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Users</a:t>
            </a:r>
            <a:r>
              <a:rPr dirty="0" sz="2400" spc="-7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receive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timely</a:t>
            </a:r>
            <a:r>
              <a:rPr dirty="0" sz="2400" spc="-7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notifications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keep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them</a:t>
            </a:r>
            <a:r>
              <a:rPr dirty="0" sz="2400" spc="-7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engaged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consistent</a:t>
            </a:r>
            <a:r>
              <a:rPr dirty="0" sz="2400" spc="-7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with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workouts,</a:t>
            </a:r>
            <a:r>
              <a:rPr dirty="0" sz="2400" spc="-7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diet,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wellness</a:t>
            </a:r>
            <a:r>
              <a:rPr dirty="0" sz="2400" spc="-7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Arial MT"/>
                <a:cs typeface="Arial MT"/>
              </a:rPr>
              <a:t>practices.</a:t>
            </a:r>
            <a:endParaRPr sz="2400">
              <a:latin typeface="Arial MT"/>
              <a:cs typeface="Arial MT"/>
            </a:endParaRPr>
          </a:p>
          <a:p>
            <a:pPr marL="252729" indent="-240029">
              <a:lnSpc>
                <a:spcPct val="100000"/>
              </a:lnSpc>
              <a:spcBef>
                <a:spcPts val="1220"/>
              </a:spcBef>
              <a:buFont typeface="Arial MT"/>
              <a:buChar char="•"/>
              <a:tabLst>
                <a:tab pos="252729" algn="l"/>
              </a:tabLst>
            </a:pPr>
            <a:r>
              <a:rPr dirty="0" sz="2400" b="1">
                <a:solidFill>
                  <a:srgbClr val="FFFFFF"/>
                </a:solidFill>
                <a:latin typeface="Arial"/>
                <a:cs typeface="Arial"/>
              </a:rPr>
              <a:t>Continuous</a:t>
            </a:r>
            <a:r>
              <a:rPr dirty="0" sz="2400" spc="-7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b="1">
                <a:solidFill>
                  <a:srgbClr val="FFFFFF"/>
                </a:solidFill>
                <a:latin typeface="Arial"/>
                <a:cs typeface="Arial"/>
              </a:rPr>
              <a:t>Feedback</a:t>
            </a:r>
            <a:r>
              <a:rPr dirty="0" sz="2400" spc="-7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spc="-20" b="1">
                <a:solidFill>
                  <a:srgbClr val="FFFFFF"/>
                </a:solidFill>
                <a:latin typeface="Arial"/>
                <a:cs typeface="Arial"/>
              </a:rPr>
              <a:t>Loop</a:t>
            </a:r>
            <a:endParaRPr sz="2400">
              <a:latin typeface="Arial"/>
              <a:cs typeface="Arial"/>
            </a:endParaRPr>
          </a:p>
          <a:p>
            <a:pPr marL="1099820">
              <a:lnSpc>
                <a:spcPct val="100000"/>
              </a:lnSpc>
              <a:spcBef>
                <a:spcPts val="20"/>
              </a:spcBef>
            </a:pP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User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feedback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24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ongoing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health</a:t>
            </a:r>
            <a:r>
              <a:rPr dirty="0" sz="24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data</a:t>
            </a:r>
            <a:r>
              <a:rPr dirty="0" sz="24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help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update</a:t>
            </a:r>
            <a:r>
              <a:rPr dirty="0" sz="24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24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refine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dirty="0" sz="24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wellness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plan,</a:t>
            </a:r>
            <a:r>
              <a:rPr dirty="0" sz="24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making</a:t>
            </a:r>
            <a:r>
              <a:rPr dirty="0" sz="24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it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adaptive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FFFFFF"/>
                </a:solidFill>
                <a:latin typeface="Arial MT"/>
                <a:cs typeface="Arial MT"/>
              </a:rPr>
              <a:t>over</a:t>
            </a:r>
            <a:r>
              <a:rPr dirty="0" sz="24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400" spc="-20">
                <a:solidFill>
                  <a:srgbClr val="FFFFFF"/>
                </a:solidFill>
                <a:latin typeface="Arial MT"/>
                <a:cs typeface="Arial MT"/>
              </a:rPr>
              <a:t>time.</a:t>
            </a:r>
            <a:endParaRPr sz="2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32012" y="2188065"/>
            <a:ext cx="7947425" cy="4452371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705052" y="642604"/>
            <a:ext cx="8890635" cy="8788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610860" algn="l"/>
              </a:tabLst>
            </a:pPr>
            <a:r>
              <a:rPr dirty="0" sz="5600" spc="-100" b="0">
                <a:latin typeface="Arial MT"/>
                <a:cs typeface="Arial MT"/>
              </a:rPr>
              <a:t>FEATURES</a:t>
            </a:r>
            <a:r>
              <a:rPr dirty="0" sz="5600" spc="-240" b="0">
                <a:latin typeface="Arial MT"/>
                <a:cs typeface="Arial MT"/>
              </a:rPr>
              <a:t> </a:t>
            </a:r>
            <a:r>
              <a:rPr dirty="0" sz="5600" spc="-25" b="0">
                <a:latin typeface="Arial MT"/>
                <a:cs typeface="Arial MT"/>
              </a:rPr>
              <a:t>AND</a:t>
            </a:r>
            <a:r>
              <a:rPr dirty="0" sz="5600" b="0">
                <a:latin typeface="Arial MT"/>
                <a:cs typeface="Arial MT"/>
              </a:rPr>
              <a:t>	</a:t>
            </a:r>
            <a:r>
              <a:rPr dirty="0" sz="5600" spc="-60" b="0">
                <a:latin typeface="Arial MT"/>
                <a:cs typeface="Arial MT"/>
              </a:rPr>
              <a:t>NOVELTY</a:t>
            </a:r>
            <a:endParaRPr sz="5600">
              <a:latin typeface="Arial MT"/>
              <a:cs typeface="Arial MT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881334" y="1894810"/>
            <a:ext cx="16824325" cy="7645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13055" indent="-300355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313055" algn="l"/>
              </a:tabLst>
            </a:pPr>
            <a:r>
              <a:rPr dirty="0" sz="3000" spc="-10" b="1">
                <a:solidFill>
                  <a:srgbClr val="FFFFFF"/>
                </a:solidFill>
                <a:latin typeface="Arial"/>
                <a:cs typeface="Arial"/>
              </a:rPr>
              <a:t>AI-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Powered</a:t>
            </a:r>
            <a:r>
              <a:rPr dirty="0" sz="3000" spc="-10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Personalized</a:t>
            </a:r>
            <a:r>
              <a:rPr dirty="0" sz="3000" spc="-10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spc="-10" b="1">
                <a:solidFill>
                  <a:srgbClr val="FFFFFF"/>
                </a:solidFill>
                <a:latin typeface="Arial"/>
                <a:cs typeface="Arial"/>
              </a:rPr>
              <a:t>Wellness</a:t>
            </a:r>
            <a:endParaRPr sz="3000">
              <a:latin typeface="Arial"/>
              <a:cs typeface="Arial"/>
            </a:endParaRPr>
          </a:p>
          <a:p>
            <a:pPr marL="1054100">
              <a:lnSpc>
                <a:spcPct val="100000"/>
              </a:lnSpc>
            </a:pP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Delivering</a:t>
            </a:r>
            <a:r>
              <a:rPr dirty="0" sz="3000" spc="-2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tailored</a:t>
            </a:r>
            <a:r>
              <a:rPr dirty="0" sz="3000" spc="-1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health</a:t>
            </a:r>
            <a:r>
              <a:rPr dirty="0" sz="3000" spc="-2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3000" spc="-1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lifestyle</a:t>
            </a:r>
            <a:r>
              <a:rPr dirty="0" sz="3000" spc="-1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recommendations</a:t>
            </a:r>
            <a:r>
              <a:rPr dirty="0" sz="3000" spc="-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based</a:t>
            </a:r>
            <a:r>
              <a:rPr dirty="0" sz="3000" spc="-1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on</a:t>
            </a:r>
            <a:r>
              <a:rPr dirty="0" sz="3000" spc="-1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comprehensive</a:t>
            </a:r>
            <a:r>
              <a:rPr dirty="0" sz="3000" spc="-2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user</a:t>
            </a:r>
            <a:r>
              <a:rPr dirty="0" sz="3000" spc="-20">
                <a:solidFill>
                  <a:srgbClr val="FFFFFF"/>
                </a:solidFill>
                <a:latin typeface="Arial MT"/>
                <a:cs typeface="Arial MT"/>
              </a:rPr>
              <a:t> data.</a:t>
            </a:r>
            <a:endParaRPr sz="3000">
              <a:latin typeface="Arial MT"/>
              <a:cs typeface="Arial MT"/>
            </a:endParaRPr>
          </a:p>
          <a:p>
            <a:pPr marL="313055" indent="-300355">
              <a:lnSpc>
                <a:spcPct val="100000"/>
              </a:lnSpc>
              <a:spcBef>
                <a:spcPts val="1200"/>
              </a:spcBef>
              <a:buFont typeface="Arial MT"/>
              <a:buChar char="•"/>
              <a:tabLst>
                <a:tab pos="313055" algn="l"/>
              </a:tabLst>
            </a:pP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Integrated</a:t>
            </a:r>
            <a:r>
              <a:rPr dirty="0" sz="3000" spc="-9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Holistic</a:t>
            </a:r>
            <a:r>
              <a:rPr dirty="0" sz="3000" spc="-8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spc="-20" b="1">
                <a:solidFill>
                  <a:srgbClr val="FFFFFF"/>
                </a:solidFill>
                <a:latin typeface="Arial"/>
                <a:cs typeface="Arial"/>
              </a:rPr>
              <a:t>Care</a:t>
            </a:r>
            <a:endParaRPr sz="3000">
              <a:latin typeface="Arial"/>
              <a:cs typeface="Arial"/>
            </a:endParaRPr>
          </a:p>
          <a:p>
            <a:pPr marL="313055" marR="5080" indent="740410">
              <a:lnSpc>
                <a:spcPct val="100000"/>
              </a:lnSpc>
            </a:pP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Seamlessly</a:t>
            </a:r>
            <a:r>
              <a:rPr dirty="0" sz="3000" spc="-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combining</a:t>
            </a:r>
            <a:r>
              <a:rPr dirty="0" sz="3000" spc="-1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physical</a:t>
            </a:r>
            <a:r>
              <a:rPr dirty="0" sz="3000" spc="-1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fitness,</a:t>
            </a:r>
            <a:r>
              <a:rPr dirty="0" sz="3000" spc="-2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mental</a:t>
            </a:r>
            <a:r>
              <a:rPr dirty="0" sz="3000" spc="-1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wellbeing,</a:t>
            </a:r>
            <a:r>
              <a:rPr dirty="0" sz="3000" spc="-2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3000" spc="-1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feminine</a:t>
            </a:r>
            <a:r>
              <a:rPr dirty="0" sz="3000" spc="-1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health</a:t>
            </a:r>
            <a:r>
              <a:rPr dirty="0" sz="3000" spc="-1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into</a:t>
            </a:r>
            <a:r>
              <a:rPr dirty="0" sz="3000" spc="-1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one</a:t>
            </a:r>
            <a:r>
              <a:rPr dirty="0" sz="3000" spc="-1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Arial MT"/>
                <a:cs typeface="Arial MT"/>
              </a:rPr>
              <a:t>unified platform.</a:t>
            </a:r>
            <a:endParaRPr sz="3000">
              <a:latin typeface="Arial MT"/>
              <a:cs typeface="Arial MT"/>
            </a:endParaRPr>
          </a:p>
          <a:p>
            <a:pPr marL="313055" indent="-300355">
              <a:lnSpc>
                <a:spcPct val="100000"/>
              </a:lnSpc>
              <a:spcBef>
                <a:spcPts val="1200"/>
              </a:spcBef>
              <a:buFont typeface="Arial MT"/>
              <a:buChar char="•"/>
              <a:tabLst>
                <a:tab pos="313055" algn="l"/>
              </a:tabLst>
            </a:pP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Smart</a:t>
            </a:r>
            <a:r>
              <a:rPr dirty="0" sz="3000" spc="-2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Diet</a:t>
            </a:r>
            <a:r>
              <a:rPr dirty="0" sz="3000" spc="-2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spc="-10" b="1">
                <a:solidFill>
                  <a:srgbClr val="FFFFFF"/>
                </a:solidFill>
                <a:latin typeface="Arial"/>
                <a:cs typeface="Arial"/>
              </a:rPr>
              <a:t>Recommendations</a:t>
            </a:r>
            <a:endParaRPr sz="3000">
              <a:latin typeface="Arial"/>
              <a:cs typeface="Arial"/>
            </a:endParaRPr>
          </a:p>
          <a:p>
            <a:pPr marL="313055" marR="535305" indent="740410">
              <a:lnSpc>
                <a:spcPct val="100000"/>
              </a:lnSpc>
            </a:pP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Leveraging</a:t>
            </a:r>
            <a:r>
              <a:rPr dirty="0" sz="3000" spc="-2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user</a:t>
            </a:r>
            <a:r>
              <a:rPr dirty="0" sz="3000" spc="-2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inputs</a:t>
            </a:r>
            <a:r>
              <a:rPr dirty="0" sz="3000" spc="-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3000" spc="-1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document</a:t>
            </a:r>
            <a:r>
              <a:rPr dirty="0" sz="3000" spc="-2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analysis</a:t>
            </a:r>
            <a:r>
              <a:rPr dirty="0" sz="3000" spc="-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(PDFs)</a:t>
            </a:r>
            <a:r>
              <a:rPr dirty="0" sz="3000" spc="-2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dirty="0" sz="3000" spc="-1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create</a:t>
            </a:r>
            <a:r>
              <a:rPr dirty="0" sz="3000" spc="-2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customized,</a:t>
            </a:r>
            <a:r>
              <a:rPr dirty="0" sz="3000" spc="-2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Arial MT"/>
                <a:cs typeface="Arial MT"/>
              </a:rPr>
              <a:t>goal-oriented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meal</a:t>
            </a:r>
            <a:r>
              <a:rPr dirty="0" sz="3000" spc="-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Arial MT"/>
                <a:cs typeface="Arial MT"/>
              </a:rPr>
              <a:t>plans.</a:t>
            </a:r>
            <a:endParaRPr sz="3000">
              <a:latin typeface="Arial MT"/>
              <a:cs typeface="Arial MT"/>
            </a:endParaRPr>
          </a:p>
          <a:p>
            <a:pPr marL="313055" indent="-300355">
              <a:lnSpc>
                <a:spcPct val="100000"/>
              </a:lnSpc>
              <a:spcBef>
                <a:spcPts val="1200"/>
              </a:spcBef>
              <a:buFont typeface="Arial MT"/>
              <a:buChar char="•"/>
              <a:tabLst>
                <a:tab pos="313055" algn="l"/>
              </a:tabLst>
            </a:pPr>
            <a:r>
              <a:rPr dirty="0" sz="3000" spc="-20" b="1">
                <a:solidFill>
                  <a:srgbClr val="FFFFFF"/>
                </a:solidFill>
                <a:latin typeface="Arial"/>
                <a:cs typeface="Arial"/>
              </a:rPr>
              <a:t>In-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App</a:t>
            </a:r>
            <a:r>
              <a:rPr dirty="0" sz="3000" spc="-7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Mental</a:t>
            </a:r>
            <a:r>
              <a:rPr dirty="0" sz="3000" spc="-7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Wellness</a:t>
            </a:r>
            <a:r>
              <a:rPr dirty="0" sz="3000" spc="-6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spc="-10" b="1">
                <a:solidFill>
                  <a:srgbClr val="FFFFFF"/>
                </a:solidFill>
                <a:latin typeface="Arial"/>
                <a:cs typeface="Arial"/>
              </a:rPr>
              <a:t>Chatbot</a:t>
            </a:r>
            <a:endParaRPr sz="3000">
              <a:latin typeface="Arial"/>
              <a:cs typeface="Arial"/>
            </a:endParaRPr>
          </a:p>
          <a:p>
            <a:pPr marL="1054100">
              <a:lnSpc>
                <a:spcPct val="100000"/>
              </a:lnSpc>
            </a:pP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Providing</a:t>
            </a:r>
            <a:r>
              <a:rPr dirty="0" sz="3000" spc="-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immediate,</a:t>
            </a:r>
            <a:r>
              <a:rPr dirty="0" sz="3000" spc="-3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empathetic</a:t>
            </a:r>
            <a:r>
              <a:rPr dirty="0" sz="3000" spc="-3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support</a:t>
            </a:r>
            <a:r>
              <a:rPr dirty="0" sz="3000" spc="-3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for</a:t>
            </a:r>
            <a:r>
              <a:rPr dirty="0" sz="3000" spc="-3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emotional</a:t>
            </a:r>
            <a:r>
              <a:rPr dirty="0" sz="3000" spc="-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health</a:t>
            </a:r>
            <a:r>
              <a:rPr dirty="0" sz="3000" spc="-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anytime,</a:t>
            </a:r>
            <a:r>
              <a:rPr dirty="0" sz="3000" spc="-3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Arial MT"/>
                <a:cs typeface="Arial MT"/>
              </a:rPr>
              <a:t>anywhere.</a:t>
            </a:r>
            <a:endParaRPr sz="3000">
              <a:latin typeface="Arial MT"/>
              <a:cs typeface="Arial MT"/>
            </a:endParaRPr>
          </a:p>
          <a:p>
            <a:pPr marL="313055" indent="-300355">
              <a:lnSpc>
                <a:spcPct val="100000"/>
              </a:lnSpc>
              <a:spcBef>
                <a:spcPts val="1200"/>
              </a:spcBef>
              <a:buFont typeface="Arial MT"/>
              <a:buChar char="•"/>
              <a:tabLst>
                <a:tab pos="313055" algn="l"/>
              </a:tabLst>
            </a:pP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Custom</a:t>
            </a:r>
            <a:r>
              <a:rPr dirty="0" sz="3000" spc="-6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Fitness</a:t>
            </a:r>
            <a:r>
              <a:rPr dirty="0" sz="3000" spc="-6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spc="-10" b="1">
                <a:solidFill>
                  <a:srgbClr val="FFFFFF"/>
                </a:solidFill>
                <a:latin typeface="Arial"/>
                <a:cs typeface="Arial"/>
              </a:rPr>
              <a:t>Guidance</a:t>
            </a:r>
            <a:endParaRPr sz="3000">
              <a:latin typeface="Arial"/>
              <a:cs typeface="Arial"/>
            </a:endParaRPr>
          </a:p>
          <a:p>
            <a:pPr marL="1054100">
              <a:lnSpc>
                <a:spcPct val="100000"/>
              </a:lnSpc>
            </a:pP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Personalized</a:t>
            </a:r>
            <a:r>
              <a:rPr dirty="0" sz="3000" spc="-1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workout</a:t>
            </a:r>
            <a:r>
              <a:rPr dirty="0" sz="3000" spc="-1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plans</a:t>
            </a:r>
            <a:r>
              <a:rPr dirty="0" sz="3000" spc="-1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designed</a:t>
            </a:r>
            <a:r>
              <a:rPr dirty="0" sz="3000" spc="-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around</a:t>
            </a:r>
            <a:r>
              <a:rPr dirty="0" sz="3000" spc="-1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individual</a:t>
            </a:r>
            <a:r>
              <a:rPr dirty="0" sz="3000" spc="-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health</a:t>
            </a:r>
            <a:r>
              <a:rPr dirty="0" sz="3000" spc="-1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goals</a:t>
            </a:r>
            <a:r>
              <a:rPr dirty="0" sz="3000" spc="-1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3000" spc="-10">
                <a:solidFill>
                  <a:srgbClr val="FFFFFF"/>
                </a:solidFill>
                <a:latin typeface="Arial MT"/>
                <a:cs typeface="Arial MT"/>
              </a:rPr>
              <a:t> conditions.</a:t>
            </a:r>
            <a:endParaRPr sz="3000">
              <a:latin typeface="Arial MT"/>
              <a:cs typeface="Arial MT"/>
            </a:endParaRPr>
          </a:p>
          <a:p>
            <a:pPr marL="313055" indent="-300355">
              <a:lnSpc>
                <a:spcPct val="100000"/>
              </a:lnSpc>
              <a:spcBef>
                <a:spcPts val="1200"/>
              </a:spcBef>
              <a:buFont typeface="Arial MT"/>
              <a:buChar char="•"/>
              <a:tabLst>
                <a:tab pos="313055" algn="l"/>
              </a:tabLst>
            </a:pPr>
            <a:r>
              <a:rPr dirty="0" sz="3000" spc="-10" b="1">
                <a:solidFill>
                  <a:srgbClr val="FFFFFF"/>
                </a:solidFill>
                <a:latin typeface="Arial"/>
                <a:cs typeface="Arial"/>
              </a:rPr>
              <a:t>All-</a:t>
            </a:r>
            <a:r>
              <a:rPr dirty="0" sz="3000" spc="-25" b="1">
                <a:solidFill>
                  <a:srgbClr val="FFFFFF"/>
                </a:solidFill>
                <a:latin typeface="Arial"/>
                <a:cs typeface="Arial"/>
              </a:rPr>
              <a:t>in-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One</a:t>
            </a:r>
            <a:r>
              <a:rPr dirty="0" sz="3000" spc="-6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Intuitive</a:t>
            </a:r>
            <a:r>
              <a:rPr dirty="0" sz="3000" spc="-6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spc="-10" b="1">
                <a:solidFill>
                  <a:srgbClr val="FFFFFF"/>
                </a:solidFill>
                <a:latin typeface="Arial"/>
                <a:cs typeface="Arial"/>
              </a:rPr>
              <a:t>Experience</a:t>
            </a:r>
            <a:endParaRPr sz="3000">
              <a:latin typeface="Arial"/>
              <a:cs typeface="Arial"/>
            </a:endParaRPr>
          </a:p>
          <a:p>
            <a:pPr marL="313055" marR="817244" indent="719455">
              <a:lnSpc>
                <a:spcPct val="100000"/>
              </a:lnSpc>
            </a:pP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dirty="0" sz="3000" spc="-19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Arial MT"/>
                <a:cs typeface="Arial MT"/>
              </a:rPr>
              <a:t>mobile-friendly,</a:t>
            </a:r>
            <a:r>
              <a:rPr dirty="0" sz="3000" spc="-3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Arial MT"/>
                <a:cs typeface="Arial MT"/>
              </a:rPr>
              <a:t>easy-to-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navigate</a:t>
            </a:r>
            <a:r>
              <a:rPr dirty="0" sz="3000" spc="-3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platform</a:t>
            </a:r>
            <a:r>
              <a:rPr dirty="0" sz="3000" spc="-3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that</a:t>
            </a:r>
            <a:r>
              <a:rPr dirty="0" sz="3000" spc="-3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empowers</a:t>
            </a:r>
            <a:r>
              <a:rPr dirty="0" sz="3000" spc="-3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users</a:t>
            </a:r>
            <a:r>
              <a:rPr dirty="0" sz="3000" spc="-3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dirty="0" sz="3000" spc="-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manage</a:t>
            </a:r>
            <a:r>
              <a:rPr dirty="0" sz="3000" spc="-3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their</a:t>
            </a:r>
            <a:r>
              <a:rPr dirty="0" sz="3000" spc="-3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Arial MT"/>
                <a:cs typeface="Arial MT"/>
              </a:rPr>
              <a:t>holistic </a:t>
            </a:r>
            <a:r>
              <a:rPr dirty="0" sz="3000">
                <a:solidFill>
                  <a:srgbClr val="FFFFFF"/>
                </a:solidFill>
                <a:latin typeface="Arial MT"/>
                <a:cs typeface="Arial MT"/>
              </a:rPr>
              <a:t>wellness</a:t>
            </a:r>
            <a:r>
              <a:rPr dirty="0" sz="3000" spc="-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000" spc="-10">
                <a:solidFill>
                  <a:srgbClr val="FFFFFF"/>
                </a:solidFill>
                <a:latin typeface="Arial MT"/>
                <a:cs typeface="Arial MT"/>
              </a:rPr>
              <a:t>effortlessly.</a:t>
            </a:r>
            <a:endParaRPr sz="30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object 3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832012" y="2188065"/>
              <a:ext cx="7947425" cy="4452371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8288000" cy="10287000"/>
            </a:xfrm>
            <a:prstGeom prst="rect">
              <a:avLst/>
            </a:prstGeom>
          </p:spPr>
        </p:pic>
      </p:grpSp>
      <p:sp>
        <p:nvSpPr>
          <p:cNvPr id="6" name="object 6" descr=""/>
          <p:cNvSpPr txBox="1"/>
          <p:nvPr/>
        </p:nvSpPr>
        <p:spPr>
          <a:xfrm>
            <a:off x="629386" y="1787139"/>
            <a:ext cx="16669385" cy="7754620"/>
          </a:xfrm>
          <a:prstGeom prst="rect">
            <a:avLst/>
          </a:prstGeom>
        </p:spPr>
        <p:txBody>
          <a:bodyPr wrap="square" lIns="0" tIns="19812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560"/>
              </a:spcBef>
            </a:pPr>
            <a:r>
              <a:rPr dirty="0" sz="3600" spc="-10" b="1">
                <a:solidFill>
                  <a:srgbClr val="FFFFFF"/>
                </a:solidFill>
                <a:latin typeface="Arial"/>
                <a:cs typeface="Arial"/>
              </a:rPr>
              <a:t>Drawbacks:</a:t>
            </a:r>
            <a:endParaRPr sz="3600">
              <a:latin typeface="Arial"/>
              <a:cs typeface="Arial"/>
            </a:endParaRPr>
          </a:p>
          <a:p>
            <a:pPr marL="694055" indent="-300990">
              <a:lnSpc>
                <a:spcPct val="100000"/>
              </a:lnSpc>
              <a:spcBef>
                <a:spcPts val="1220"/>
              </a:spcBef>
              <a:buFont typeface="Arial MT"/>
              <a:buChar char="•"/>
              <a:tabLst>
                <a:tab pos="694055" algn="l"/>
              </a:tabLst>
            </a:pP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Data</a:t>
            </a:r>
            <a:r>
              <a:rPr dirty="0" sz="3000" spc="-6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Dependency:</a:t>
            </a:r>
            <a:r>
              <a:rPr dirty="0" sz="3000" spc="-6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Personalized</a:t>
            </a:r>
            <a:r>
              <a:rPr dirty="0" sz="3000" spc="-6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advice</a:t>
            </a:r>
            <a:r>
              <a:rPr dirty="0" sz="3000" spc="-6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depends</a:t>
            </a:r>
            <a:r>
              <a:rPr dirty="0" sz="3000" spc="-5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on</a:t>
            </a:r>
            <a:r>
              <a:rPr dirty="0" sz="3000" spc="-6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accurate,</a:t>
            </a:r>
            <a:r>
              <a:rPr dirty="0" sz="3000" spc="-6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complete</a:t>
            </a:r>
            <a:r>
              <a:rPr dirty="0" sz="3000" spc="-6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user</a:t>
            </a:r>
            <a:r>
              <a:rPr dirty="0" sz="3000" spc="-5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spc="-10" b="1">
                <a:solidFill>
                  <a:srgbClr val="FFFFFF"/>
                </a:solidFill>
                <a:latin typeface="Arial"/>
                <a:cs typeface="Arial"/>
              </a:rPr>
              <a:t>input.</a:t>
            </a:r>
            <a:endParaRPr sz="3000">
              <a:latin typeface="Arial"/>
              <a:cs typeface="Arial"/>
            </a:endParaRPr>
          </a:p>
          <a:p>
            <a:pPr marL="694055" marR="1224915" indent="-300990">
              <a:lnSpc>
                <a:spcPct val="100000"/>
              </a:lnSpc>
              <a:spcBef>
                <a:spcPts val="1200"/>
              </a:spcBef>
              <a:buFont typeface="Arial MT"/>
              <a:buChar char="•"/>
              <a:tabLst>
                <a:tab pos="694055" algn="l"/>
              </a:tabLst>
            </a:pP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Limited</a:t>
            </a:r>
            <a:r>
              <a:rPr dirty="0" sz="3000" spc="-8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Medical</a:t>
            </a:r>
            <a:r>
              <a:rPr dirty="0" sz="3000" spc="-8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spc="-25" b="1">
                <a:solidFill>
                  <a:srgbClr val="FFFFFF"/>
                </a:solidFill>
                <a:latin typeface="Arial"/>
                <a:cs typeface="Arial"/>
              </a:rPr>
              <a:t>Validation:</a:t>
            </a:r>
            <a:r>
              <a:rPr dirty="0" sz="3000" spc="-17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AI</a:t>
            </a:r>
            <a:r>
              <a:rPr dirty="0" sz="3000" spc="-7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predictions</a:t>
            </a:r>
            <a:r>
              <a:rPr dirty="0" sz="3000" spc="-7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don’t</a:t>
            </a:r>
            <a:r>
              <a:rPr dirty="0" sz="3000" spc="-8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replace</a:t>
            </a:r>
            <a:r>
              <a:rPr dirty="0" sz="3000" spc="-7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professional</a:t>
            </a:r>
            <a:r>
              <a:rPr dirty="0" sz="3000" spc="-7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diagnosis</a:t>
            </a:r>
            <a:r>
              <a:rPr dirty="0" sz="3000" spc="-7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spc="-25" b="1">
                <a:solidFill>
                  <a:srgbClr val="FFFFFF"/>
                </a:solidFill>
                <a:latin typeface="Arial"/>
                <a:cs typeface="Arial"/>
              </a:rPr>
              <a:t>or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emergency </a:t>
            </a:r>
            <a:r>
              <a:rPr dirty="0" sz="3000" spc="-10" b="1">
                <a:solidFill>
                  <a:srgbClr val="FFFFFF"/>
                </a:solidFill>
                <a:latin typeface="Arial"/>
                <a:cs typeface="Arial"/>
              </a:rPr>
              <a:t>care.</a:t>
            </a:r>
            <a:endParaRPr sz="3000">
              <a:latin typeface="Arial"/>
              <a:cs typeface="Arial"/>
            </a:endParaRPr>
          </a:p>
          <a:p>
            <a:pPr marL="694055" indent="-300990">
              <a:lnSpc>
                <a:spcPct val="100000"/>
              </a:lnSpc>
              <a:spcBef>
                <a:spcPts val="1200"/>
              </a:spcBef>
              <a:buFont typeface="Arial MT"/>
              <a:buChar char="•"/>
              <a:tabLst>
                <a:tab pos="694055" algn="l"/>
              </a:tabLst>
            </a:pP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Static</a:t>
            </a:r>
            <a:r>
              <a:rPr dirty="0" sz="3000" spc="-6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Fitness</a:t>
            </a:r>
            <a:r>
              <a:rPr dirty="0" sz="3000" spc="-6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Content:</a:t>
            </a:r>
            <a:r>
              <a:rPr dirty="0" sz="3000" spc="-6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Fitness</a:t>
            </a:r>
            <a:r>
              <a:rPr dirty="0" sz="3000" spc="-6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guides</a:t>
            </a:r>
            <a:r>
              <a:rPr dirty="0" sz="3000" spc="-6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aren’t</a:t>
            </a:r>
            <a:r>
              <a:rPr dirty="0" sz="3000" spc="-6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yet</a:t>
            </a:r>
            <a:r>
              <a:rPr dirty="0" sz="3000" spc="-7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fully</a:t>
            </a:r>
            <a:r>
              <a:rPr dirty="0" sz="3000" spc="-6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personalized</a:t>
            </a:r>
            <a:r>
              <a:rPr dirty="0" sz="3000" spc="-6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by</a:t>
            </a:r>
            <a:r>
              <a:rPr dirty="0" sz="3000" spc="-6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health</a:t>
            </a:r>
            <a:r>
              <a:rPr dirty="0" sz="3000" spc="-6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spc="-10" b="1">
                <a:solidFill>
                  <a:srgbClr val="FFFFFF"/>
                </a:solidFill>
                <a:latin typeface="Arial"/>
                <a:cs typeface="Arial"/>
              </a:rPr>
              <a:t>conditions.</a:t>
            </a:r>
            <a:endParaRPr sz="3000">
              <a:latin typeface="Arial"/>
              <a:cs typeface="Arial"/>
            </a:endParaRPr>
          </a:p>
          <a:p>
            <a:pPr marL="694055" indent="-300990">
              <a:lnSpc>
                <a:spcPct val="100000"/>
              </a:lnSpc>
              <a:spcBef>
                <a:spcPts val="1200"/>
              </a:spcBef>
              <a:buFont typeface="Arial MT"/>
              <a:buChar char="•"/>
              <a:tabLst>
                <a:tab pos="694055" algn="l"/>
              </a:tabLst>
            </a:pP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AI</a:t>
            </a:r>
            <a:r>
              <a:rPr dirty="0" sz="3000" spc="-5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Limits:</a:t>
            </a:r>
            <a:r>
              <a:rPr dirty="0" sz="3000" spc="-5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Chatbots</a:t>
            </a:r>
            <a:r>
              <a:rPr dirty="0" sz="3000" spc="-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may</a:t>
            </a:r>
            <a:r>
              <a:rPr dirty="0" sz="3000" spc="-4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struggle</a:t>
            </a:r>
            <a:r>
              <a:rPr dirty="0" sz="3000" spc="-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with</a:t>
            </a:r>
            <a:r>
              <a:rPr dirty="0" sz="3000" spc="-5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rare</a:t>
            </a:r>
            <a:r>
              <a:rPr dirty="0" sz="3000" spc="-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or</a:t>
            </a:r>
            <a:r>
              <a:rPr dirty="0" sz="3000" spc="-4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complex</a:t>
            </a:r>
            <a:r>
              <a:rPr dirty="0" sz="3000" spc="-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cases</a:t>
            </a:r>
            <a:r>
              <a:rPr dirty="0" sz="3000" spc="-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outside</a:t>
            </a:r>
            <a:r>
              <a:rPr dirty="0" sz="3000" spc="-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their</a:t>
            </a:r>
            <a:r>
              <a:rPr dirty="0" sz="3000" spc="-4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training</a:t>
            </a:r>
            <a:r>
              <a:rPr dirty="0" sz="3000" spc="-5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spc="-20" b="1">
                <a:solidFill>
                  <a:srgbClr val="FFFFFF"/>
                </a:solidFill>
                <a:latin typeface="Arial"/>
                <a:cs typeface="Arial"/>
              </a:rPr>
              <a:t>data.</a:t>
            </a:r>
            <a:endParaRPr sz="3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720"/>
              </a:spcBef>
            </a:pPr>
            <a:r>
              <a:rPr dirty="0" sz="3600" spc="-10" b="1">
                <a:solidFill>
                  <a:srgbClr val="FFFFFF"/>
                </a:solidFill>
                <a:latin typeface="Arial"/>
                <a:cs typeface="Arial"/>
              </a:rPr>
              <a:t>Showstoppers:</a:t>
            </a:r>
            <a:endParaRPr sz="3600">
              <a:latin typeface="Arial"/>
              <a:cs typeface="Arial"/>
            </a:endParaRPr>
          </a:p>
          <a:p>
            <a:pPr marL="694055" marR="432434" indent="-300990">
              <a:lnSpc>
                <a:spcPct val="100000"/>
              </a:lnSpc>
              <a:spcBef>
                <a:spcPts val="1220"/>
              </a:spcBef>
              <a:buFont typeface="Arial MT"/>
              <a:buChar char="•"/>
              <a:tabLst>
                <a:tab pos="694055" algn="l"/>
              </a:tabLst>
            </a:pP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Privacy</a:t>
            </a:r>
            <a:r>
              <a:rPr dirty="0" sz="3000" spc="-6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r>
              <a:rPr dirty="0" sz="3000" spc="-5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Security:</a:t>
            </a:r>
            <a:r>
              <a:rPr dirty="0" sz="3000" spc="-6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Compliance</a:t>
            </a:r>
            <a:r>
              <a:rPr dirty="0" sz="3000" spc="-5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with</a:t>
            </a:r>
            <a:r>
              <a:rPr dirty="0" sz="3000" spc="-6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laws</a:t>
            </a:r>
            <a:r>
              <a:rPr dirty="0" sz="3000" spc="-6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like</a:t>
            </a:r>
            <a:r>
              <a:rPr dirty="0" sz="3000" spc="-5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spc="-10" b="1">
                <a:solidFill>
                  <a:srgbClr val="FFFFFF"/>
                </a:solidFill>
                <a:latin typeface="Arial"/>
                <a:cs typeface="Arial"/>
              </a:rPr>
              <a:t>HIPAA/GDPR</a:t>
            </a:r>
            <a:r>
              <a:rPr dirty="0" sz="3000" spc="-5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is</a:t>
            </a:r>
            <a:r>
              <a:rPr dirty="0" sz="3000" spc="-5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critical;</a:t>
            </a:r>
            <a:r>
              <a:rPr dirty="0" sz="3000" spc="-6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breaches</a:t>
            </a:r>
            <a:r>
              <a:rPr dirty="0" sz="3000" spc="-6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spc="-20" b="1">
                <a:solidFill>
                  <a:srgbClr val="FFFFFF"/>
                </a:solidFill>
                <a:latin typeface="Arial"/>
                <a:cs typeface="Arial"/>
              </a:rPr>
              <a:t>could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block</a:t>
            </a:r>
            <a:r>
              <a:rPr dirty="0" sz="3000" spc="-6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spc="-10" b="1">
                <a:solidFill>
                  <a:srgbClr val="FFFFFF"/>
                </a:solidFill>
                <a:latin typeface="Arial"/>
                <a:cs typeface="Arial"/>
              </a:rPr>
              <a:t>deployment.</a:t>
            </a:r>
            <a:endParaRPr sz="3000">
              <a:latin typeface="Arial"/>
              <a:cs typeface="Arial"/>
            </a:endParaRPr>
          </a:p>
          <a:p>
            <a:pPr marL="694055" marR="1857375" indent="-300990">
              <a:lnSpc>
                <a:spcPct val="100000"/>
              </a:lnSpc>
              <a:spcBef>
                <a:spcPts val="1200"/>
              </a:spcBef>
              <a:buFont typeface="Arial MT"/>
              <a:buChar char="•"/>
              <a:tabLst>
                <a:tab pos="694055" algn="l"/>
              </a:tabLst>
            </a:pP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AI</a:t>
            </a:r>
            <a:r>
              <a:rPr dirty="0" sz="3000" spc="-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Risks:</a:t>
            </a:r>
            <a:r>
              <a:rPr dirty="0" sz="3000" spc="-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Incorrect</a:t>
            </a:r>
            <a:r>
              <a:rPr dirty="0" sz="3000" spc="-1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AI</a:t>
            </a:r>
            <a:r>
              <a:rPr dirty="0" sz="3000" spc="-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advice</a:t>
            </a:r>
            <a:r>
              <a:rPr dirty="0" sz="3000" spc="-4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poses</a:t>
            </a:r>
            <a:r>
              <a:rPr dirty="0" sz="3000" spc="-4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safety</a:t>
            </a:r>
            <a:r>
              <a:rPr dirty="0" sz="3000" spc="-4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dirty="0" sz="3000" spc="-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ethical</a:t>
            </a:r>
            <a:r>
              <a:rPr dirty="0" sz="3000" spc="-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concerns,</a:t>
            </a:r>
            <a:r>
              <a:rPr dirty="0" sz="3000" spc="-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needing</a:t>
            </a:r>
            <a:r>
              <a:rPr dirty="0" sz="3000" spc="-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spc="-20" b="1">
                <a:solidFill>
                  <a:srgbClr val="FFFFFF"/>
                </a:solidFill>
                <a:latin typeface="Arial"/>
                <a:cs typeface="Arial"/>
              </a:rPr>
              <a:t>clear </a:t>
            </a:r>
            <a:r>
              <a:rPr dirty="0" sz="3000" spc="-10" b="1">
                <a:solidFill>
                  <a:srgbClr val="FFFFFF"/>
                </a:solidFill>
                <a:latin typeface="Arial"/>
                <a:cs typeface="Arial"/>
              </a:rPr>
              <a:t>disclaimers.</a:t>
            </a:r>
            <a:endParaRPr sz="3000">
              <a:latin typeface="Arial"/>
              <a:cs typeface="Arial"/>
            </a:endParaRPr>
          </a:p>
          <a:p>
            <a:pPr marL="694055" marR="187325" indent="-300990">
              <a:lnSpc>
                <a:spcPct val="100000"/>
              </a:lnSpc>
              <a:spcBef>
                <a:spcPts val="1200"/>
              </a:spcBef>
              <a:buFont typeface="Arial MT"/>
              <a:buChar char="•"/>
              <a:tabLst>
                <a:tab pos="694055" algn="l"/>
              </a:tabLst>
            </a:pP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Integration</a:t>
            </a:r>
            <a:r>
              <a:rPr dirty="0" sz="3000" spc="-7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Hurdles:</a:t>
            </a:r>
            <a:r>
              <a:rPr dirty="0" sz="3000" spc="-16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Accessing</a:t>
            </a:r>
            <a:r>
              <a:rPr dirty="0" sz="3000" spc="-6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medical</a:t>
            </a:r>
            <a:r>
              <a:rPr dirty="0" sz="3000" spc="-7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records</a:t>
            </a:r>
            <a:r>
              <a:rPr dirty="0" sz="3000" spc="-6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can</a:t>
            </a:r>
            <a:r>
              <a:rPr dirty="0" sz="3000" spc="-7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be</a:t>
            </a:r>
            <a:r>
              <a:rPr dirty="0" sz="3000" spc="-6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challenging</a:t>
            </a:r>
            <a:r>
              <a:rPr dirty="0" sz="3000" spc="-7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due</a:t>
            </a:r>
            <a:r>
              <a:rPr dirty="0" sz="3000" spc="-6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dirty="0" sz="3000" spc="-7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spc="-10" b="1">
                <a:solidFill>
                  <a:srgbClr val="FFFFFF"/>
                </a:solidFill>
                <a:latin typeface="Arial"/>
                <a:cs typeface="Arial"/>
              </a:rPr>
              <a:t>inconsistent </a:t>
            </a:r>
            <a:r>
              <a:rPr dirty="0" sz="3000" b="1">
                <a:solidFill>
                  <a:srgbClr val="FFFFFF"/>
                </a:solidFill>
                <a:latin typeface="Arial"/>
                <a:cs typeface="Arial"/>
              </a:rPr>
              <a:t>hospital</a:t>
            </a:r>
            <a:r>
              <a:rPr dirty="0" sz="3000" spc="-10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3000" spc="-10" b="1">
                <a:solidFill>
                  <a:srgbClr val="FFFFFF"/>
                </a:solidFill>
                <a:latin typeface="Arial"/>
                <a:cs typeface="Arial"/>
              </a:rPr>
              <a:t>systems.</a:t>
            </a:r>
            <a:endParaRPr sz="30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209154" y="395742"/>
            <a:ext cx="12038330" cy="8788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952490" algn="l"/>
              </a:tabLst>
            </a:pPr>
            <a:r>
              <a:rPr dirty="0" sz="5600" spc="-75" b="0">
                <a:latin typeface="Arial MT"/>
                <a:cs typeface="Arial MT"/>
              </a:rPr>
              <a:t>DRAWBACK</a:t>
            </a:r>
            <a:r>
              <a:rPr dirty="0" sz="5600" spc="-260" b="0">
                <a:latin typeface="Arial MT"/>
                <a:cs typeface="Arial MT"/>
              </a:rPr>
              <a:t> </a:t>
            </a:r>
            <a:r>
              <a:rPr dirty="0" sz="5600" spc="-25" b="0">
                <a:latin typeface="Arial MT"/>
                <a:cs typeface="Arial MT"/>
              </a:rPr>
              <a:t>AND</a:t>
            </a:r>
            <a:r>
              <a:rPr dirty="0" sz="5600" b="0">
                <a:latin typeface="Arial MT"/>
                <a:cs typeface="Arial MT"/>
              </a:rPr>
              <a:t>	</a:t>
            </a:r>
            <a:r>
              <a:rPr dirty="0" sz="5600" spc="-10" b="0">
                <a:latin typeface="Arial MT"/>
                <a:cs typeface="Arial MT"/>
              </a:rPr>
              <a:t>SHOWSTOPPERS</a:t>
            </a:r>
            <a:endParaRPr sz="56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32012" y="2188065"/>
            <a:ext cx="7947425" cy="4452371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225676" y="1741376"/>
            <a:ext cx="6005830" cy="8788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600" spc="-70" b="0">
                <a:latin typeface="Arial MT"/>
                <a:cs typeface="Arial MT"/>
              </a:rPr>
              <a:t>CODEKSHATRIYA</a:t>
            </a:r>
            <a:endParaRPr sz="5600">
              <a:latin typeface="Arial MT"/>
              <a:cs typeface="Arial MT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3804982" y="4032737"/>
            <a:ext cx="10678160" cy="28454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700" marR="5080">
              <a:lnSpc>
                <a:spcPct val="110100"/>
              </a:lnSpc>
              <a:spcBef>
                <a:spcPts val="100"/>
              </a:spcBef>
              <a:tabLst>
                <a:tab pos="4704715" algn="l"/>
                <a:tab pos="5366385" algn="l"/>
              </a:tabLst>
            </a:pPr>
            <a:r>
              <a:rPr dirty="0" sz="4200" spc="-65" b="1">
                <a:solidFill>
                  <a:srgbClr val="D9D9D9"/>
                </a:solidFill>
                <a:latin typeface="Arial"/>
                <a:cs typeface="Arial"/>
              </a:rPr>
              <a:t>ADITHYA</a:t>
            </a:r>
            <a:r>
              <a:rPr dirty="0" sz="4200" spc="-225" b="1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dirty="0" sz="4200" spc="-10" b="1">
                <a:solidFill>
                  <a:srgbClr val="D9D9D9"/>
                </a:solidFill>
                <a:latin typeface="Arial"/>
                <a:cs typeface="Arial"/>
              </a:rPr>
              <a:t>HARSHITH</a:t>
            </a:r>
            <a:r>
              <a:rPr dirty="0" sz="4200" b="1">
                <a:solidFill>
                  <a:srgbClr val="D9D9D9"/>
                </a:solidFill>
                <a:latin typeface="Arial"/>
                <a:cs typeface="Arial"/>
              </a:rPr>
              <a:t>	REDDY</a:t>
            </a:r>
            <a:r>
              <a:rPr dirty="0" sz="4200" spc="-145" b="1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dirty="0" sz="4200" b="1">
                <a:solidFill>
                  <a:srgbClr val="D9D9D9"/>
                </a:solidFill>
                <a:latin typeface="Arial"/>
                <a:cs typeface="Arial"/>
              </a:rPr>
              <a:t>-</a:t>
            </a:r>
            <a:r>
              <a:rPr dirty="0" sz="4200" spc="-75" b="1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dirty="0" sz="4200" spc="-10" b="1">
                <a:solidFill>
                  <a:srgbClr val="D9D9D9"/>
                </a:solidFill>
                <a:latin typeface="Arial"/>
                <a:cs typeface="Arial"/>
              </a:rPr>
              <a:t>7815805576 </a:t>
            </a:r>
            <a:r>
              <a:rPr dirty="0" sz="4200" b="1">
                <a:solidFill>
                  <a:srgbClr val="D9D9D9"/>
                </a:solidFill>
                <a:latin typeface="Arial"/>
                <a:cs typeface="Arial"/>
              </a:rPr>
              <a:t>SHAIK</a:t>
            </a:r>
            <a:r>
              <a:rPr dirty="0" sz="4200" spc="-285" b="1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dirty="0" sz="4200" spc="-10" b="1">
                <a:solidFill>
                  <a:srgbClr val="D9D9D9"/>
                </a:solidFill>
                <a:latin typeface="Arial"/>
                <a:cs typeface="Arial"/>
              </a:rPr>
              <a:t>ASHARAF</a:t>
            </a:r>
            <a:r>
              <a:rPr dirty="0" sz="4200" b="1">
                <a:solidFill>
                  <a:srgbClr val="D9D9D9"/>
                </a:solidFill>
                <a:latin typeface="Arial"/>
                <a:cs typeface="Arial"/>
              </a:rPr>
              <a:t>	-</a:t>
            </a:r>
            <a:r>
              <a:rPr dirty="0" sz="4200" spc="-20" b="1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dirty="0" sz="4200" spc="-10" b="1">
                <a:solidFill>
                  <a:srgbClr val="D9D9D9"/>
                </a:solidFill>
                <a:latin typeface="Arial"/>
                <a:cs typeface="Arial"/>
              </a:rPr>
              <a:t>9177973166</a:t>
            </a:r>
            <a:endParaRPr sz="4200">
              <a:latin typeface="Arial"/>
              <a:cs typeface="Arial"/>
            </a:endParaRPr>
          </a:p>
          <a:p>
            <a:pPr algn="ctr" marL="1014730" marR="1007110">
              <a:lnSpc>
                <a:spcPct val="110100"/>
              </a:lnSpc>
            </a:pPr>
            <a:r>
              <a:rPr dirty="0" sz="4200" b="1">
                <a:solidFill>
                  <a:srgbClr val="D9D9D9"/>
                </a:solidFill>
                <a:latin typeface="Arial"/>
                <a:cs typeface="Arial"/>
              </a:rPr>
              <a:t>DONTHA</a:t>
            </a:r>
            <a:r>
              <a:rPr dirty="0" sz="4200" spc="-240" b="1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dirty="0" sz="4200" spc="-165" b="1">
                <a:solidFill>
                  <a:srgbClr val="D9D9D9"/>
                </a:solidFill>
                <a:latin typeface="Arial"/>
                <a:cs typeface="Arial"/>
              </a:rPr>
              <a:t>NAVYA</a:t>
            </a:r>
            <a:r>
              <a:rPr dirty="0" sz="4200" spc="-155" b="1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dirty="0" sz="4200" b="1">
                <a:solidFill>
                  <a:srgbClr val="D9D9D9"/>
                </a:solidFill>
                <a:latin typeface="Arial"/>
                <a:cs typeface="Arial"/>
              </a:rPr>
              <a:t>SRI</a:t>
            </a:r>
            <a:r>
              <a:rPr dirty="0" sz="4200" spc="-50" b="1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dirty="0" sz="4200" b="1">
                <a:solidFill>
                  <a:srgbClr val="D9D9D9"/>
                </a:solidFill>
                <a:latin typeface="Arial"/>
                <a:cs typeface="Arial"/>
              </a:rPr>
              <a:t>-</a:t>
            </a:r>
            <a:r>
              <a:rPr dirty="0" sz="4200" spc="-50" b="1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dirty="0" sz="4200" spc="-10" b="1">
                <a:solidFill>
                  <a:srgbClr val="D9D9D9"/>
                </a:solidFill>
                <a:latin typeface="Arial"/>
                <a:cs typeface="Arial"/>
              </a:rPr>
              <a:t>6303392475 </a:t>
            </a:r>
            <a:r>
              <a:rPr dirty="0" sz="4200" spc="-70" b="1">
                <a:solidFill>
                  <a:srgbClr val="D9D9D9"/>
                </a:solidFill>
                <a:latin typeface="Arial"/>
                <a:cs typeface="Arial"/>
              </a:rPr>
              <a:t>PAKALA</a:t>
            </a:r>
            <a:r>
              <a:rPr dirty="0" sz="4200" spc="-204" b="1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dirty="0" sz="4200" b="1">
                <a:solidFill>
                  <a:srgbClr val="D9D9D9"/>
                </a:solidFill>
                <a:latin typeface="Arial"/>
                <a:cs typeface="Arial"/>
              </a:rPr>
              <a:t>NEHA</a:t>
            </a:r>
            <a:r>
              <a:rPr dirty="0" sz="4200" spc="-204" b="1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dirty="0" sz="4200" b="1">
                <a:solidFill>
                  <a:srgbClr val="D9D9D9"/>
                </a:solidFill>
                <a:latin typeface="Arial"/>
                <a:cs typeface="Arial"/>
              </a:rPr>
              <a:t>-</a:t>
            </a:r>
            <a:r>
              <a:rPr dirty="0" sz="4200" spc="-60" b="1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dirty="0" sz="4200" spc="-10" b="1">
                <a:solidFill>
                  <a:srgbClr val="D9D9D9"/>
                </a:solidFill>
                <a:latin typeface="Arial"/>
                <a:cs typeface="Arial"/>
              </a:rPr>
              <a:t>9553455522</a:t>
            </a:r>
            <a:endParaRPr sz="4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31901" y="2188064"/>
            <a:ext cx="8592430" cy="481372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Thank</a:t>
            </a:r>
            <a:r>
              <a:rPr dirty="0" spc="-50"/>
              <a:t> </a:t>
            </a:r>
            <a:r>
              <a:rPr dirty="0" spc="-25"/>
              <a:t>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 Orbit</dc:title>
  <dcterms:created xsi:type="dcterms:W3CDTF">2025-07-09T17:53:21Z</dcterms:created>
  <dcterms:modified xsi:type="dcterms:W3CDTF">2025-07-09T17:53:21Z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2025-07-04T00:00:00Z</vt:filetime>
  </property>
  <property fmtid="{D5CDD505-2E9C-101B-9397-08002B2CF9AE}" pid="3" name="Creator">
    <vt:lpwstr>Keynote</vt:lpwstr>
  </property>
  <property fmtid="{D5CDD505-2E9C-101B-9397-08002B2CF9AE}" pid="4" name="LastSaved">
    <vt:filetime>2025-07-09T00:00:00Z</vt:filetime>
  </property>
  <property fmtid="{D5CDD505-2E9C-101B-9397-08002B2CF9AE}" pid="5" name="Producer">
    <vt:lpwstr>macOS Version 15.5 (Build 24F74) Quartz PDFContext</vt:lpwstr>
  </property>
</Properties>
</file>